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</p:sldIdLst>
  <p:sldSz cy="5143500" cx="9144000"/>
  <p:notesSz cx="6858000" cy="9144000"/>
  <p:embeddedFontLst>
    <p:embeddedFont>
      <p:font typeface="Roboto"/>
      <p:regular r:id="rId175"/>
      <p:bold r:id="rId176"/>
      <p:italic r:id="rId177"/>
      <p:boldItalic r:id="rId178"/>
    </p:embeddedFont>
    <p:embeddedFont>
      <p:font typeface="PT Sans Narrow"/>
      <p:regular r:id="rId179"/>
      <p:bold r:id="rId180"/>
    </p:embeddedFont>
    <p:embeddedFont>
      <p:font typeface="Source Code Pro"/>
      <p:regular r:id="rId181"/>
      <p:bold r:id="rId182"/>
      <p:italic r:id="rId183"/>
      <p:boldItalic r:id="rId184"/>
    </p:embeddedFont>
    <p:embeddedFont>
      <p:font typeface="Kanit"/>
      <p:regular r:id="rId185"/>
      <p:bold r:id="rId186"/>
      <p:italic r:id="rId187"/>
      <p:boldItalic r:id="rId188"/>
    </p:embeddedFont>
    <p:embeddedFont>
      <p:font typeface="Source Code Pro Medium"/>
      <p:regular r:id="rId189"/>
      <p:bold r:id="rId190"/>
      <p:italic r:id="rId191"/>
      <p:boldItalic r:id="rId192"/>
    </p:embeddedFont>
    <p:embeddedFont>
      <p:font typeface="Comfortaa"/>
      <p:regular r:id="rId193"/>
      <p:bold r:id="rId194"/>
    </p:embeddedFont>
    <p:embeddedFont>
      <p:font typeface="Open Sans"/>
      <p:regular r:id="rId195"/>
      <p:bold r:id="rId196"/>
      <p:italic r:id="rId197"/>
      <p:boldItalic r:id="rId1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font" Target="fonts/SourceCodeProMedium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font" Target="fonts/Comfortaa-bold.fntdata"/><Relationship Id="rId43" Type="http://schemas.openxmlformats.org/officeDocument/2006/relationships/slide" Target="slides/slide38.xml"/><Relationship Id="rId193" Type="http://schemas.openxmlformats.org/officeDocument/2006/relationships/font" Target="fonts/Comfortaa-regular.fntdata"/><Relationship Id="rId46" Type="http://schemas.openxmlformats.org/officeDocument/2006/relationships/slide" Target="slides/slide41.xml"/><Relationship Id="rId192" Type="http://schemas.openxmlformats.org/officeDocument/2006/relationships/font" Target="fonts/SourceCodeProMedium-boldItalic.fntdata"/><Relationship Id="rId45" Type="http://schemas.openxmlformats.org/officeDocument/2006/relationships/slide" Target="slides/slide40.xml"/><Relationship Id="rId191" Type="http://schemas.openxmlformats.org/officeDocument/2006/relationships/font" Target="fonts/SourceCodeProMedium-italic.fntdata"/><Relationship Id="rId48" Type="http://schemas.openxmlformats.org/officeDocument/2006/relationships/slide" Target="slides/slide43.xml"/><Relationship Id="rId187" Type="http://schemas.openxmlformats.org/officeDocument/2006/relationships/font" Target="fonts/Kanit-italic.fntdata"/><Relationship Id="rId47" Type="http://schemas.openxmlformats.org/officeDocument/2006/relationships/slide" Target="slides/slide42.xml"/><Relationship Id="rId186" Type="http://schemas.openxmlformats.org/officeDocument/2006/relationships/font" Target="fonts/Kanit-bold.fntdata"/><Relationship Id="rId185" Type="http://schemas.openxmlformats.org/officeDocument/2006/relationships/font" Target="fonts/Kanit-regular.fntdata"/><Relationship Id="rId49" Type="http://schemas.openxmlformats.org/officeDocument/2006/relationships/slide" Target="slides/slide44.xml"/><Relationship Id="rId184" Type="http://schemas.openxmlformats.org/officeDocument/2006/relationships/font" Target="fonts/SourceCodePro-boldItalic.fntdata"/><Relationship Id="rId189" Type="http://schemas.openxmlformats.org/officeDocument/2006/relationships/font" Target="fonts/SourceCodeProMedium-regular.fntdata"/><Relationship Id="rId188" Type="http://schemas.openxmlformats.org/officeDocument/2006/relationships/font" Target="fonts/Kanit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font" Target="fonts/SourceCodePro-italic.fntdata"/><Relationship Id="rId32" Type="http://schemas.openxmlformats.org/officeDocument/2006/relationships/slide" Target="slides/slide27.xml"/><Relationship Id="rId182" Type="http://schemas.openxmlformats.org/officeDocument/2006/relationships/font" Target="fonts/SourceCodePro-bold.fntdata"/><Relationship Id="rId35" Type="http://schemas.openxmlformats.org/officeDocument/2006/relationships/slide" Target="slides/slide30.xml"/><Relationship Id="rId181" Type="http://schemas.openxmlformats.org/officeDocument/2006/relationships/font" Target="fonts/SourceCodePro-regular.fntdata"/><Relationship Id="rId34" Type="http://schemas.openxmlformats.org/officeDocument/2006/relationships/slide" Target="slides/slide29.xml"/><Relationship Id="rId180" Type="http://schemas.openxmlformats.org/officeDocument/2006/relationships/font" Target="fonts/PTSansNarrow-bold.fntdata"/><Relationship Id="rId37" Type="http://schemas.openxmlformats.org/officeDocument/2006/relationships/slide" Target="slides/slide32.xml"/><Relationship Id="rId176" Type="http://schemas.openxmlformats.org/officeDocument/2006/relationships/font" Target="fonts/Roboto-bold.fntdata"/><Relationship Id="rId36" Type="http://schemas.openxmlformats.org/officeDocument/2006/relationships/slide" Target="slides/slide31.xml"/><Relationship Id="rId175" Type="http://schemas.openxmlformats.org/officeDocument/2006/relationships/font" Target="fonts/Roboto-regular.fntdata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font" Target="fonts/PTSansNarrow-regular.fntdata"/><Relationship Id="rId178" Type="http://schemas.openxmlformats.org/officeDocument/2006/relationships/font" Target="fonts/Roboto-boldItalic.fntdata"/><Relationship Id="rId177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197" Type="http://schemas.openxmlformats.org/officeDocument/2006/relationships/font" Target="fonts/OpenSans-italic.fntdata"/><Relationship Id="rId17" Type="http://schemas.openxmlformats.org/officeDocument/2006/relationships/slide" Target="slides/slide12.xml"/><Relationship Id="rId196" Type="http://schemas.openxmlformats.org/officeDocument/2006/relationships/font" Target="fonts/OpenSans-bold.fntdata"/><Relationship Id="rId16" Type="http://schemas.openxmlformats.org/officeDocument/2006/relationships/slide" Target="slides/slide11.xml"/><Relationship Id="rId195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df01050e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df01050e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6d4297c5e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46d4297c5e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46d4297c5e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46d4297c5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46d4297c5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46d4297c5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6d4297c5e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6d4297c5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cdf206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cdf206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cdf2065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cdf2065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9ddd59af2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9ddd59af2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9ddd59af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9ddd59af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9ddd59af2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9ddd59af2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9ddd59af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9ddd59af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df01050e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df01050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9ddd59af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9ddd59af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ddd59af2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ddd59af2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ddd59af2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ddd59af2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ddd59af2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ddd59af2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ddd59af2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ddd59af2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9ddd59af2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9ddd59af2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9ddd59af2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9ddd59af2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9ddd59af2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9ddd59af2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9ddd59af2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9ddd59af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ddd59af2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ddd59af2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df01050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df01050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ddd59af2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ddd59af2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9ddd59af2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9ddd59af2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9ddd59af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9ddd59af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ddd59af2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ddd59af2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9ddd59af2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9ddd59af2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9ddd59af2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9ddd59af2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9ddd59af2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9ddd59af2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ddd59af2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ddd59af2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9ddd59af2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9ddd59af2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9ddd59af2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9ddd59af2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df01050e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df01050e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ddd59af2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9ddd59af2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9ddd59af2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9ddd59af2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ddd59af2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ddd59af2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9ddd59af2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9ddd59af2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ddd59af2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ddd59af2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ddd59af2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9ddd59af2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9ddd59af2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9ddd59af2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9ddd59af2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9ddd59af2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9ddd59af2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9ddd59af2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9ddd59af2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9ddd59af2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44356119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44356119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9ddd59af2c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9ddd59af2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ddd59af2c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ddd59af2c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9ddd59af2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9ddd59af2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9ddd59af2c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9ddd59af2c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9ddd59af2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9ddd59af2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9ddd59af2c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9ddd59af2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9ddd59af2c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9ddd59af2c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9ddd59af2c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9ddd59af2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9ddd59af2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9ddd59af2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9ddd59af2c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9ddd59af2c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df01050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df01050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9ddd59af2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9ddd59af2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9ddd59af2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9ddd59af2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ddd59af2c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ddd59af2c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9ddd59af2c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9ddd59af2c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9ddd59af2c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9ddd59af2c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9ddd59af2c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9ddd59af2c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9ddd59af2c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9ddd59af2c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9ddd59af2c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9ddd59af2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ddd59af2c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ddd59af2c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9ddd59af2c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9ddd59af2c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df01050e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df01050e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ddd59af2c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9ddd59af2c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ddd59af2c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ddd59af2c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9ddd59af2c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9ddd59af2c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9ddd59af2c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9ddd59af2c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9ddd59af2c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9ddd59af2c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ddd59af2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9ddd59af2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9ddd59af2c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9ddd59af2c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9ddd59af2c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9ddd59af2c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9ddd59af2c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9ddd59af2c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9d920270d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9d920270d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df01050e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df01050e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df01050e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df01050e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df01050e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df01050e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d920270d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d920270d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df01050e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df01050e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4356119a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4356119a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44356119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44356119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44356119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44356119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44356119a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44356119a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44356119a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44356119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4356119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4356119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44356119a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44356119a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4356119a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4356119a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44356119a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44356119a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ddd59af2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ddd59af2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44356119a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44356119a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44356119a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44356119a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44356119a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44356119a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44356119a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44356119a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44356119a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44356119a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4356119a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4356119a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832f2072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832f2072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4356119a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4356119a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4356119a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4356119a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44356119a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44356119a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dd59af2c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dd59af2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44356119a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44356119a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44356119a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44356119a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44356119a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44356119a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44356119a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44356119a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44356119a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44356119a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44356119a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44356119a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44356119a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44356119a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44356119a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44356119a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44356119a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44356119a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44356119a_2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44356119a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df01050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df01050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df01050e8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df01050e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df01050e8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df01050e8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df01050e8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df01050e8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9df01050e8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9df01050e8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df01050e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9df01050e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df01050e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df01050e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44356119a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44356119a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44356119a_2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44356119a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9df01050e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9df01050e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9df01050e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9df01050e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df01050e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df01050e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9df01050e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9df01050e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44356119a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44356119a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5a2f96e5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5a2f96e5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5a2f96e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5a2f96e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5a2f96e5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5a2f96e5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44356119a_2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44356119a_2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5a2f96e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5a2f96e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5a2f96e5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5a2f96e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5a2f96e5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5a2f96e5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df01050e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df01050e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df01050e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df01050e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9df01050e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9df01050e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df01050e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df01050e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9df01050e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9df01050e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9df01050e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9df01050e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df01050e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9df01050e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9df01050e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9df01050e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df01050e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df01050e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df01050e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df01050e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9df01050e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9df01050e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df01050e8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df01050e8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df01050e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df01050e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9df01050e8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9df01050e8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df01050e8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df01050e8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df01050e8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df01050e8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9df01050e8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9df01050e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9df01050e8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9df01050e8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df01050e8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df01050e8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46d4297c5e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46d4297c5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ddd59af2c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ddd59af2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dd59af2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dd59af2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9ddd59af2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9ddd59af2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df01050e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df01050e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9ddd59af2c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9ddd59af2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ddd59af2c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ddd59af2c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6d4297c5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6d4297c5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6d4297c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6d4297c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9ddd59a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9ddd59a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6d4297c5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46d4297c5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https://pynative.com/python-postgresql-select-data-from-table/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6d4297c5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6d4297c5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6d4297c5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6d4297c5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6d4297c5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6d4297c5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9ddd59af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9ddd59af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472450" y="4510258"/>
            <a:ext cx="612050" cy="603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4" name="Google Shape;14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" name="Google Shape;16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Font typeface="Comfortaa"/>
              <a:buNone/>
              <a:defRPr sz="54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172250" y="4805225"/>
            <a:ext cx="796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My blog: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http://drtan.cc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         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e-mail: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Tanyas@tot.co.th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         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Line id 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tanlull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2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2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283925" y="709800"/>
            <a:ext cx="1471800" cy="78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1356975" y="2014600"/>
            <a:ext cx="1471800" cy="98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3"/>
          <p:cNvCxnSpPr/>
          <p:nvPr/>
        </p:nvCxnSpPr>
        <p:spPr>
          <a:xfrm>
            <a:off x="1430050" y="3893500"/>
            <a:ext cx="124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1" name="Google Shape;81;p13"/>
          <p:cNvSpPr txBox="1"/>
          <p:nvPr/>
        </p:nvSpPr>
        <p:spPr>
          <a:xfrm>
            <a:off x="4008325" y="688925"/>
            <a:ext cx="22860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Text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" name="Google Shape;91;p16"/>
          <p:cNvGrpSpPr/>
          <p:nvPr/>
        </p:nvGrpSpPr>
        <p:grpSpPr>
          <a:xfrm>
            <a:off x="958369" y="2037900"/>
            <a:ext cx="7136668" cy="152400"/>
            <a:chOff x="1346429" y="1011300"/>
            <a:chExt cx="6452100" cy="152400"/>
          </a:xfrm>
        </p:grpSpPr>
        <p:cxnSp>
          <p:nvCxnSpPr>
            <p:cNvPr id="92" name="Google Shape;92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4" name="Google Shape;94;p16"/>
          <p:cNvGrpSpPr/>
          <p:nvPr/>
        </p:nvGrpSpPr>
        <p:grpSpPr>
          <a:xfrm>
            <a:off x="927469" y="3099325"/>
            <a:ext cx="7136668" cy="152400"/>
            <a:chOff x="1346429" y="1011300"/>
            <a:chExt cx="6452100" cy="152400"/>
          </a:xfrm>
        </p:grpSpPr>
        <p:cxnSp>
          <p:nvCxnSpPr>
            <p:cNvPr id="95" name="Google Shape;95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7" name="Google Shape;97;p16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076775" y="2198650"/>
            <a:ext cx="7136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" name="Google Shape;29;p4"/>
          <p:cNvGrpSpPr/>
          <p:nvPr/>
        </p:nvGrpSpPr>
        <p:grpSpPr>
          <a:xfrm>
            <a:off x="1076701" y="2962825"/>
            <a:ext cx="7136668" cy="152400"/>
            <a:chOff x="1346435" y="3969088"/>
            <a:chExt cx="6452100" cy="152400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" name="Google Shape;32;p4"/>
          <p:cNvGrpSpPr/>
          <p:nvPr/>
        </p:nvGrpSpPr>
        <p:grpSpPr>
          <a:xfrm flipH="1" rot="10800000">
            <a:off x="1076686" y="1795432"/>
            <a:ext cx="7136668" cy="141488"/>
            <a:chOff x="1346429" y="1011300"/>
            <a:chExt cx="6452100" cy="152400"/>
          </a:xfrm>
        </p:grpSpPr>
        <p:cxnSp>
          <p:nvCxnSpPr>
            <p:cNvPr id="33" name="Google Shape;33;p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" name="Google Shape;35;p4"/>
          <p:cNvSpPr/>
          <p:nvPr/>
        </p:nvSpPr>
        <p:spPr>
          <a:xfrm>
            <a:off x="-50" y="4373675"/>
            <a:ext cx="9144000" cy="76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50" y="0"/>
            <a:ext cx="9144000" cy="82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076775" y="2198650"/>
            <a:ext cx="7136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" name="Google Shape;39;p5"/>
          <p:cNvCxnSpPr/>
          <p:nvPr/>
        </p:nvCxnSpPr>
        <p:spPr>
          <a:xfrm>
            <a:off x="1076691" y="3364243"/>
            <a:ext cx="7136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" name="Google Shape;40;p5"/>
          <p:cNvCxnSpPr/>
          <p:nvPr/>
        </p:nvCxnSpPr>
        <p:spPr>
          <a:xfrm>
            <a:off x="1076691" y="3267588"/>
            <a:ext cx="7136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5"/>
          <p:cNvCxnSpPr/>
          <p:nvPr/>
        </p:nvCxnSpPr>
        <p:spPr>
          <a:xfrm rot="10800000">
            <a:off x="1076654" y="1708320"/>
            <a:ext cx="7136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" name="Google Shape;42;p5"/>
          <p:cNvCxnSpPr/>
          <p:nvPr/>
        </p:nvCxnSpPr>
        <p:spPr>
          <a:xfrm rot="10800000">
            <a:off x="1076654" y="1795432"/>
            <a:ext cx="7136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nya Theme 2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Comfortaa"/>
              <a:buNone/>
              <a:defRPr sz="26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311700" y="530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  <a:defRPr sz="2400"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indent="-3429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667648" y="4572000"/>
            <a:ext cx="472175" cy="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Comfortaa"/>
              <a:buNone/>
              <a:defRPr sz="26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667648" y="4648200"/>
            <a:ext cx="472175" cy="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919525" y="1966425"/>
            <a:ext cx="74835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b="9047" l="8512" r="7623" t="8253"/>
          <a:stretch/>
        </p:blipFill>
        <p:spPr>
          <a:xfrm>
            <a:off x="8667648" y="4648200"/>
            <a:ext cx="472175" cy="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mfortaa"/>
              <a:buNone/>
              <a:defRPr b="1" sz="3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"/>
              <a:buChar char="●"/>
              <a:defRPr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○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429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■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5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3.png"/><Relationship Id="rId4" Type="http://schemas.openxmlformats.org/officeDocument/2006/relationships/image" Target="../media/image85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93.png"/><Relationship Id="rId4" Type="http://schemas.openxmlformats.org/officeDocument/2006/relationships/image" Target="../media/image85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93.png"/><Relationship Id="rId4" Type="http://schemas.openxmlformats.org/officeDocument/2006/relationships/image" Target="../media/image85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06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1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s://www.lfd.uci.edu/~gohlke/pythonlibs/#mysqlclient" TargetMode="External"/><Relationship Id="rId4" Type="http://schemas.openxmlformats.org/officeDocument/2006/relationships/image" Target="../media/image12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1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05.png"/><Relationship Id="rId4" Type="http://schemas.openxmlformats.org/officeDocument/2006/relationships/image" Target="../media/image11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.mysql.com/downloads/mysql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hyperlink" Target="http://127.0.0.1:8000/" TargetMode="External"/><Relationship Id="rId4" Type="http://schemas.openxmlformats.org/officeDocument/2006/relationships/image" Target="../media/image11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Relationship Id="rId3" Type="http://schemas.openxmlformats.org/officeDocument/2006/relationships/hyperlink" Target="http://127.0.0.1:8000/admin" TargetMode="External"/><Relationship Id="rId4" Type="http://schemas.openxmlformats.org/officeDocument/2006/relationships/hyperlink" Target="http://127.0.0.1:8000/admin" TargetMode="External"/><Relationship Id="rId5" Type="http://schemas.openxmlformats.org/officeDocument/2006/relationships/image" Target="../media/image117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Relationship Id="rId3" Type="http://schemas.openxmlformats.org/officeDocument/2006/relationships/hyperlink" Target="http://127.0.0.1:8000/admin" TargetMode="External"/><Relationship Id="rId4" Type="http://schemas.openxmlformats.org/officeDocument/2006/relationships/image" Target="../media/image122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1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1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19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0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08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20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23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24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9.xml"/><Relationship Id="rId3" Type="http://schemas.openxmlformats.org/officeDocument/2006/relationships/hyperlink" Target="https://github.com/tanlull/python-django-api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inyurl.com/RAOT-API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se.tggs.kmutnb.ac.th/index.php/team/alumni" TargetMode="External"/><Relationship Id="rId4" Type="http://schemas.openxmlformats.org/officeDocument/2006/relationships/hyperlink" Target="https://www.swc.rwth-aachen.de/teammember/tanya-sattaya-aphitan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8.jpg"/><Relationship Id="rId5" Type="http://schemas.openxmlformats.org/officeDocument/2006/relationships/image" Target="../media/image14.png"/><Relationship Id="rId6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s3.amazonaws.com/assets.datacamp.com/blog_assets/PythonForDataScience.pdf" TargetMode="External"/><Relationship Id="rId4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piportal.bot.or.th/bot/public/user/register" TargetMode="External"/><Relationship Id="rId4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s://www.dailytech.in.th/api-%E0%B8%84%E0%B8%B7%E0%B8%AD%E0%B8%AD%E0%B8%B0%E0%B9%84%E0%B8%A3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postman.com/downloads/" TargetMode="External"/><Relationship Id="rId4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aiforthai.in.th/" TargetMode="External"/><Relationship Id="rId4" Type="http://schemas.openxmlformats.org/officeDocument/2006/relationships/image" Target="../media/image9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dev.mysql.com/downloads/mysql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apidapi.com/blog/types-of-apis/" TargetMode="External"/><Relationship Id="rId4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raw.githubusercontent.com/tanlull/Python-Postgres-Mysql/master/insert_postgres.py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>
            <a:off x="1004125" y="13886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Python API </a:t>
            </a:r>
            <a:endParaRPr sz="4700"/>
          </a:p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Tanya Sattaya-aphitan, Ph.D.</a:t>
            </a:r>
            <a:endParaRPr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Oct 6-7, 2020 @การยางแห่งประเทศไทย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476525" y="140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SOAP 		                            REST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300" y="695225"/>
            <a:ext cx="6134289" cy="4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4289350" y="65250"/>
            <a:ext cx="3708000" cy="501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6"/>
          <p:cNvSpPr txBox="1"/>
          <p:nvPr>
            <p:ph type="title"/>
          </p:nvPr>
        </p:nvSpPr>
        <p:spPr>
          <a:xfrm>
            <a:off x="168575" y="-68650"/>
            <a:ext cx="88998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 it on together (Part 1) -- </a:t>
            </a:r>
            <a:r>
              <a:rPr lang="en" sz="2400">
                <a:solidFill>
                  <a:srgbClr val="0000FF"/>
                </a:solidFill>
              </a:rPr>
              <a:t>crud_mysql.py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73" name="Google Shape;773;p116"/>
          <p:cNvSpPr txBox="1"/>
          <p:nvPr/>
        </p:nvSpPr>
        <p:spPr>
          <a:xfrm>
            <a:off x="413850" y="440150"/>
            <a:ext cx="8149500" cy="46440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conn = {}</a:t>
            </a:r>
            <a:r>
              <a:rPr lang="en" sz="80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cursor = {}</a:t>
            </a:r>
            <a:r>
              <a:rPr lang="en" sz="80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 = mysql.connect(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</a:t>
            </a:r>
            <a:r>
              <a:rPr lang="en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 = conn.cursor()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 NAMES utf8;'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 CHARACTER SET utf8;'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 character_set_connection=utf8;'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cursor.close()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conn.close()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  closed connection --"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selectAll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 = 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source"</a:t>
            </a:r>
            <a:endParaRPr sz="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records = cursor.fetchall()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row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records: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{0}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, Name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{1}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Age 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{2}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Gender  =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{3}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7"/>
          <p:cNvSpPr txBox="1"/>
          <p:nvPr>
            <p:ph type="title"/>
          </p:nvPr>
        </p:nvSpPr>
        <p:spPr>
          <a:xfrm>
            <a:off x="244125" y="0"/>
            <a:ext cx="88998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 it on together (Part 2)-- </a:t>
            </a:r>
            <a:r>
              <a:rPr lang="en" sz="2400">
                <a:solidFill>
                  <a:srgbClr val="0000FF"/>
                </a:solidFill>
              </a:rPr>
              <a:t>crud_mysql.py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17"/>
          <p:cNvSpPr txBox="1"/>
          <p:nvPr/>
        </p:nvSpPr>
        <p:spPr>
          <a:xfrm>
            <a:off x="431400" y="484200"/>
            <a:ext cx="8281200" cy="47247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data_to_insert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insert_sql =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"insert into target values(%s,%s,%s,%s)"</a:t>
            </a:r>
            <a:endParaRPr b="1"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#data_to_insert = (5, 'สมเจตน์', 25,'male')</a:t>
            </a:r>
            <a:endParaRPr b="1"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cursor.execute(insert_sql, data_to_insert)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updateTable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sql_update =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"Update target set id = %s where id = %s"""</a:t>
            </a:r>
            <a:endParaRPr b="1"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cursor.execute(sql_update, (newid,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Updated successfully 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update operation"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deleteData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conn,cursor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 = conn.cursor()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sql_delete_query =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"Delete from target where id = %s"</a:t>
            </a:r>
            <a:endParaRPr b="1"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cursor.execute(sql_delete_query, (</a:t>
            </a:r>
            <a:r>
              <a:rPr b="1"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deleted successfully 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Delete operation"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8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from other file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9"/>
          <p:cNvSpPr txBox="1"/>
          <p:nvPr>
            <p:ph type="title"/>
          </p:nvPr>
        </p:nvSpPr>
        <p:spPr>
          <a:xfrm>
            <a:off x="244125" y="0"/>
            <a:ext cx="88998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Put it on together (Part 3)-- </a:t>
            </a:r>
            <a:r>
              <a:rPr lang="en" sz="2400">
                <a:solidFill>
                  <a:srgbClr val="0000FF"/>
                </a:solidFill>
              </a:rPr>
              <a:t>test_mysql.py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90" name="Google Shape;790;p119"/>
          <p:cNvSpPr txBox="1"/>
          <p:nvPr/>
        </p:nvSpPr>
        <p:spPr>
          <a:xfrm>
            <a:off x="413850" y="536300"/>
            <a:ext cx="8149500" cy="3738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crud_mysql </a:t>
            </a:r>
            <a:r>
              <a:rPr b="1"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my.connect()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data_to_insert = (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'สมเจตน์'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26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'male'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my.insert(data_to_insert)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#my.updateTable(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#my.deleteData(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my.selectAll()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my.close()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0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Environment</a:t>
            </a:r>
            <a:endParaRPr/>
          </a:p>
        </p:txBody>
      </p:sp>
      <p:sp>
        <p:nvSpPr>
          <p:cNvPr id="801" name="Google Shape;801;p121"/>
          <p:cNvSpPr txBox="1"/>
          <p:nvPr/>
        </p:nvSpPr>
        <p:spPr>
          <a:xfrm>
            <a:off x="2365675" y="1475675"/>
            <a:ext cx="39669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pip install flask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2" name="Google Shape;802;p121"/>
          <p:cNvSpPr txBox="1"/>
          <p:nvPr/>
        </p:nvSpPr>
        <p:spPr>
          <a:xfrm>
            <a:off x="1856525" y="3027275"/>
            <a:ext cx="5752200" cy="18198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-m flask --version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3.8.5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Flask 1.1.2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Werkzeug 1.0.1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summary</a:t>
            </a:r>
            <a:endParaRPr/>
          </a:p>
        </p:txBody>
      </p:sp>
      <p:sp>
        <p:nvSpPr>
          <p:cNvPr id="808" name="Google Shape;808;p122"/>
          <p:cNvSpPr/>
          <p:nvPr/>
        </p:nvSpPr>
        <p:spPr>
          <a:xfrm>
            <a:off x="1733725" y="1350447"/>
            <a:ext cx="3181275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09" name="Google Shape;809;p122"/>
          <p:cNvSpPr/>
          <p:nvPr/>
        </p:nvSpPr>
        <p:spPr>
          <a:xfrm>
            <a:off x="4959450" y="1795025"/>
            <a:ext cx="13818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22"/>
          <p:cNvSpPr/>
          <p:nvPr/>
        </p:nvSpPr>
        <p:spPr>
          <a:xfrm>
            <a:off x="4230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11" name="Google Shape;811;p122"/>
          <p:cNvSpPr/>
          <p:nvPr/>
        </p:nvSpPr>
        <p:spPr>
          <a:xfrm>
            <a:off x="1698175" y="3207950"/>
            <a:ext cx="3252375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12" name="Google Shape;812;p122"/>
          <p:cNvSpPr txBox="1"/>
          <p:nvPr/>
        </p:nvSpPr>
        <p:spPr>
          <a:xfrm>
            <a:off x="19010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3" name="Google Shape;813;p122"/>
          <p:cNvSpPr txBox="1"/>
          <p:nvPr/>
        </p:nvSpPr>
        <p:spPr>
          <a:xfrm>
            <a:off x="27023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4" name="Google Shape;814;p122"/>
          <p:cNvSpPr txBox="1"/>
          <p:nvPr/>
        </p:nvSpPr>
        <p:spPr>
          <a:xfrm>
            <a:off x="6452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815" name="Google Shape;815;p122"/>
          <p:cNvSpPr txBox="1"/>
          <p:nvPr/>
        </p:nvSpPr>
        <p:spPr>
          <a:xfrm>
            <a:off x="51349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816" name="Google Shape;816;p122"/>
          <p:cNvSpPr txBox="1"/>
          <p:nvPr/>
        </p:nvSpPr>
        <p:spPr>
          <a:xfrm>
            <a:off x="2649000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7" name="Google Shape;817;p122"/>
          <p:cNvSpPr txBox="1"/>
          <p:nvPr/>
        </p:nvSpPr>
        <p:spPr>
          <a:xfrm>
            <a:off x="3156875" y="619675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8" name="Google Shape;818;p122"/>
          <p:cNvSpPr txBox="1"/>
          <p:nvPr/>
        </p:nvSpPr>
        <p:spPr>
          <a:xfrm>
            <a:off x="49594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9" name="Google Shape;819;p122"/>
          <p:cNvSpPr txBox="1"/>
          <p:nvPr/>
        </p:nvSpPr>
        <p:spPr>
          <a:xfrm>
            <a:off x="50971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20" name="Google Shape;820;p122"/>
          <p:cNvPicPr preferRelativeResize="0"/>
          <p:nvPr/>
        </p:nvPicPr>
        <p:blipFill rotWithShape="1">
          <a:blip r:embed="rId3">
            <a:alphaModFix/>
          </a:blip>
          <a:srcRect b="0" l="21860" r="21855" t="0"/>
          <a:stretch/>
        </p:blipFill>
        <p:spPr>
          <a:xfrm>
            <a:off x="7940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22"/>
          <p:cNvPicPr preferRelativeResize="0"/>
          <p:nvPr/>
        </p:nvPicPr>
        <p:blipFill rotWithShape="1">
          <a:blip r:embed="rId4">
            <a:alphaModFix/>
          </a:blip>
          <a:srcRect b="0" l="21499" r="22219" t="0"/>
          <a:stretch/>
        </p:blipFill>
        <p:spPr>
          <a:xfrm>
            <a:off x="7178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22"/>
          <p:cNvPicPr preferRelativeResize="0"/>
          <p:nvPr/>
        </p:nvPicPr>
        <p:blipFill rotWithShape="1">
          <a:blip r:embed="rId5">
            <a:alphaModFix/>
          </a:blip>
          <a:srcRect b="0" l="20060" r="19607" t="0"/>
          <a:stretch/>
        </p:blipFill>
        <p:spPr>
          <a:xfrm>
            <a:off x="8988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3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with json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24"/>
          <p:cNvSpPr txBox="1"/>
          <p:nvPr/>
        </p:nvSpPr>
        <p:spPr>
          <a:xfrm>
            <a:off x="883175" y="497625"/>
            <a:ext cx="7020000" cy="30924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#test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'/echo'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 ECHO 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CC28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3" name="Google Shape;833;p124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Flask API :   </a:t>
            </a: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 flask_echo.py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834" name="Google Shape;83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75" y="3687823"/>
            <a:ext cx="6092000" cy="12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&amp; Allow Access</a:t>
            </a:r>
            <a:endParaRPr/>
          </a:p>
        </p:txBody>
      </p:sp>
      <p:pic>
        <p:nvPicPr>
          <p:cNvPr id="840" name="Google Shape;84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25" y="691875"/>
            <a:ext cx="5187092" cy="43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846" name="Google Shape;84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025" y="521700"/>
            <a:ext cx="5729180" cy="462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dictionary data type : </a:t>
            </a:r>
            <a:endParaRPr/>
          </a:p>
        </p:txBody>
      </p:sp>
      <p:sp>
        <p:nvSpPr>
          <p:cNvPr id="852" name="Google Shape;852;p127"/>
          <p:cNvSpPr txBox="1"/>
          <p:nvPr/>
        </p:nvSpPr>
        <p:spPr>
          <a:xfrm>
            <a:off x="230900" y="1172150"/>
            <a:ext cx="3581400" cy="3493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dictionary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 = {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'25'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'เจน'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#Access Dictionary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#Modify Dict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"นุ่น"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add dict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"friend"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"โบ"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#delete dict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"friend"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3" name="Google Shape;853;p127"/>
          <p:cNvSpPr/>
          <p:nvPr/>
        </p:nvSpPr>
        <p:spPr>
          <a:xfrm>
            <a:off x="3998825" y="2221575"/>
            <a:ext cx="861900" cy="5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127"/>
          <p:cNvPicPr preferRelativeResize="0"/>
          <p:nvPr/>
        </p:nvPicPr>
        <p:blipFill rotWithShape="1">
          <a:blip r:embed="rId3">
            <a:alphaModFix/>
          </a:blip>
          <a:srcRect b="0" l="0" r="0" t="3633"/>
          <a:stretch/>
        </p:blipFill>
        <p:spPr>
          <a:xfrm>
            <a:off x="4995350" y="1972750"/>
            <a:ext cx="3978475" cy="976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5" name="Google Shape;855;p127"/>
          <p:cNvSpPr txBox="1"/>
          <p:nvPr/>
        </p:nvSpPr>
        <p:spPr>
          <a:xfrm>
            <a:off x="675350" y="704750"/>
            <a:ext cx="2817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dictionary_test.py</a:t>
            </a:r>
            <a:endParaRPr b="1" sz="21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Stop </a:t>
            </a:r>
            <a:r>
              <a:rPr lang="en"/>
              <a:t>Running </a:t>
            </a:r>
            <a:r>
              <a:rPr lang="en"/>
              <a:t>Server -&gt; Ctrl+C</a:t>
            </a:r>
            <a:endParaRPr/>
          </a:p>
        </p:txBody>
      </p:sp>
      <p:pic>
        <p:nvPicPr>
          <p:cNvPr id="861" name="Google Shape;86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525"/>
            <a:ext cx="8839199" cy="199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9"/>
          <p:cNvSpPr txBox="1"/>
          <p:nvPr/>
        </p:nvSpPr>
        <p:spPr>
          <a:xfrm>
            <a:off x="883175" y="497625"/>
            <a:ext cx="7020000" cy="3634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#test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'/echo'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data["gender"] = "male"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 ECHO 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7" name="Google Shape;867;p129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Add data</a:t>
            </a: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:    </a:t>
            </a: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flask_add_data.py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3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873" name="Google Shape;87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00" y="639425"/>
            <a:ext cx="4779501" cy="4369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31"/>
          <p:cNvSpPr txBox="1"/>
          <p:nvPr/>
        </p:nvSpPr>
        <p:spPr>
          <a:xfrm>
            <a:off x="883175" y="497625"/>
            <a:ext cx="7020000" cy="3643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#test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'/echo'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data["name"] = "คุณ" + data["name"] 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 ECHO 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9" name="Google Shape;879;p131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Modify </a:t>
            </a:r>
            <a:r>
              <a:rPr b="1" lang="en" sz="2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data :    </a:t>
            </a: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flask_add_data.py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3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885" name="Google Shape;88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625" y="521700"/>
            <a:ext cx="4890312" cy="4520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33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with parameter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4"/>
          <p:cNvSpPr txBox="1"/>
          <p:nvPr/>
        </p:nvSpPr>
        <p:spPr>
          <a:xfrm>
            <a:off x="883175" y="604275"/>
            <a:ext cx="7020000" cy="3198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'/test'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D4D4D4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data = request.args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 Get Parameters---------------------"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6" name="Google Shape;896;p134"/>
          <p:cNvSpPr txBox="1"/>
          <p:nvPr/>
        </p:nvSpPr>
        <p:spPr>
          <a:xfrm>
            <a:off x="0" y="0"/>
            <a:ext cx="7366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flask_parameter.py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897" name="Google Shape;89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300" y="4173175"/>
            <a:ext cx="4690651" cy="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3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903" name="Google Shape;90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775" y="578050"/>
            <a:ext cx="5579276" cy="4484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IDE: </a:t>
            </a:r>
            <a:r>
              <a:rPr lang="en"/>
              <a:t>Visual Studio Code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13" y="695225"/>
            <a:ext cx="7559263" cy="4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ImmutableMultiDict  -&gt; Dict</a:t>
            </a:r>
            <a:endParaRPr/>
          </a:p>
        </p:txBody>
      </p:sp>
      <p:pic>
        <p:nvPicPr>
          <p:cNvPr id="909" name="Google Shape;90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025" y="521700"/>
            <a:ext cx="4690651" cy="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36"/>
          <p:cNvSpPr txBox="1"/>
          <p:nvPr/>
        </p:nvSpPr>
        <p:spPr>
          <a:xfrm>
            <a:off x="1150850" y="1688400"/>
            <a:ext cx="7020000" cy="33324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'/test'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.to_dict()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data["gender"] = "male"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data["name"] = "คุณ " + data["name"] 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 Get Parameters---------------------"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"---------------------------------------------------------"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jsonify(data)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3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pic>
        <p:nvPicPr>
          <p:cNvPr id="916" name="Google Shape;916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475" y="521700"/>
            <a:ext cx="5480130" cy="462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8"/>
          <p:cNvSpPr txBox="1"/>
          <p:nvPr>
            <p:ph type="title"/>
          </p:nvPr>
        </p:nvSpPr>
        <p:spPr>
          <a:xfrm>
            <a:off x="567950" y="2317675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API  (MySQL)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3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summary</a:t>
            </a:r>
            <a:endParaRPr/>
          </a:p>
        </p:txBody>
      </p:sp>
      <p:sp>
        <p:nvSpPr>
          <p:cNvPr id="927" name="Google Shape;927;p139"/>
          <p:cNvSpPr/>
          <p:nvPr/>
        </p:nvSpPr>
        <p:spPr>
          <a:xfrm>
            <a:off x="1733725" y="1350447"/>
            <a:ext cx="3181275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28" name="Google Shape;928;p139"/>
          <p:cNvSpPr/>
          <p:nvPr/>
        </p:nvSpPr>
        <p:spPr>
          <a:xfrm>
            <a:off x="4959450" y="1795025"/>
            <a:ext cx="13818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39"/>
          <p:cNvSpPr/>
          <p:nvPr/>
        </p:nvSpPr>
        <p:spPr>
          <a:xfrm>
            <a:off x="4230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30" name="Google Shape;930;p139"/>
          <p:cNvSpPr/>
          <p:nvPr/>
        </p:nvSpPr>
        <p:spPr>
          <a:xfrm>
            <a:off x="1698175" y="3207950"/>
            <a:ext cx="3252375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31" name="Google Shape;931;p139"/>
          <p:cNvSpPr txBox="1"/>
          <p:nvPr/>
        </p:nvSpPr>
        <p:spPr>
          <a:xfrm>
            <a:off x="19010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2" name="Google Shape;932;p139"/>
          <p:cNvSpPr txBox="1"/>
          <p:nvPr/>
        </p:nvSpPr>
        <p:spPr>
          <a:xfrm>
            <a:off x="27023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3" name="Google Shape;933;p139"/>
          <p:cNvSpPr txBox="1"/>
          <p:nvPr/>
        </p:nvSpPr>
        <p:spPr>
          <a:xfrm>
            <a:off x="6452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934" name="Google Shape;934;p139"/>
          <p:cNvSpPr txBox="1"/>
          <p:nvPr/>
        </p:nvSpPr>
        <p:spPr>
          <a:xfrm>
            <a:off x="51349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935" name="Google Shape;935;p139"/>
          <p:cNvSpPr txBox="1"/>
          <p:nvPr/>
        </p:nvSpPr>
        <p:spPr>
          <a:xfrm>
            <a:off x="2649000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6" name="Google Shape;936;p139"/>
          <p:cNvSpPr txBox="1"/>
          <p:nvPr/>
        </p:nvSpPr>
        <p:spPr>
          <a:xfrm>
            <a:off x="3156875" y="619675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7" name="Google Shape;937;p139"/>
          <p:cNvSpPr txBox="1"/>
          <p:nvPr/>
        </p:nvSpPr>
        <p:spPr>
          <a:xfrm>
            <a:off x="49594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8" name="Google Shape;938;p139"/>
          <p:cNvSpPr txBox="1"/>
          <p:nvPr/>
        </p:nvSpPr>
        <p:spPr>
          <a:xfrm>
            <a:off x="50971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39" name="Google Shape;93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500" y="2280400"/>
            <a:ext cx="991150" cy="9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39"/>
          <p:cNvSpPr txBox="1"/>
          <p:nvPr/>
        </p:nvSpPr>
        <p:spPr>
          <a:xfrm>
            <a:off x="7447875" y="1734150"/>
            <a:ext cx="14484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Database</a:t>
            </a:r>
            <a:endParaRPr/>
          </a:p>
        </p:txBody>
      </p:sp>
      <p:cxnSp>
        <p:nvCxnSpPr>
          <p:cNvPr id="941" name="Google Shape;941;p139"/>
          <p:cNvCxnSpPr/>
          <p:nvPr/>
        </p:nvCxnSpPr>
        <p:spPr>
          <a:xfrm>
            <a:off x="6341250" y="2561100"/>
            <a:ext cx="13353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2" name="Google Shape;942;p139"/>
          <p:cNvSpPr txBox="1"/>
          <p:nvPr/>
        </p:nvSpPr>
        <p:spPr>
          <a:xfrm>
            <a:off x="6593475" y="2155450"/>
            <a:ext cx="1030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SQL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43" name="Google Shape;943;p139"/>
          <p:cNvCxnSpPr/>
          <p:nvPr/>
        </p:nvCxnSpPr>
        <p:spPr>
          <a:xfrm flipH="1">
            <a:off x="6386875" y="2959125"/>
            <a:ext cx="1219800" cy="2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4" name="Google Shape;944;p139"/>
          <p:cNvSpPr txBox="1"/>
          <p:nvPr/>
        </p:nvSpPr>
        <p:spPr>
          <a:xfrm>
            <a:off x="6510213" y="3043275"/>
            <a:ext cx="1197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recordset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45" name="Google Shape;945;p139"/>
          <p:cNvPicPr preferRelativeResize="0"/>
          <p:nvPr/>
        </p:nvPicPr>
        <p:blipFill rotWithShape="1">
          <a:blip r:embed="rId4">
            <a:alphaModFix/>
          </a:blip>
          <a:srcRect b="0" l="21860" r="21855" t="0"/>
          <a:stretch/>
        </p:blipFill>
        <p:spPr>
          <a:xfrm>
            <a:off x="7940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39"/>
          <p:cNvPicPr preferRelativeResize="0"/>
          <p:nvPr/>
        </p:nvPicPr>
        <p:blipFill rotWithShape="1">
          <a:blip r:embed="rId5">
            <a:alphaModFix/>
          </a:blip>
          <a:srcRect b="0" l="21499" r="22219" t="0"/>
          <a:stretch/>
        </p:blipFill>
        <p:spPr>
          <a:xfrm>
            <a:off x="7178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39"/>
          <p:cNvPicPr preferRelativeResize="0"/>
          <p:nvPr/>
        </p:nvPicPr>
        <p:blipFill rotWithShape="1">
          <a:blip r:embed="rId6">
            <a:alphaModFix/>
          </a:blip>
          <a:srcRect b="0" l="20060" r="19607" t="0"/>
          <a:stretch/>
        </p:blipFill>
        <p:spPr>
          <a:xfrm>
            <a:off x="8988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4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MySQL Library :  </a:t>
            </a:r>
            <a:r>
              <a:rPr lang="en">
                <a:solidFill>
                  <a:srgbClr val="0000FF"/>
                </a:solidFill>
              </a:rPr>
              <a:t>mysql_lib.py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53" name="Google Shape;953;p140"/>
          <p:cNvSpPr txBox="1"/>
          <p:nvPr/>
        </p:nvSpPr>
        <p:spPr>
          <a:xfrm>
            <a:off x="76200" y="583650"/>
            <a:ext cx="4495800" cy="4502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conn = {}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cursor = {}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 = mysql.connect(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 = conn.cursor()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"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cursor.close()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conn.close()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  closed connection --"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cursor.execute(sql)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 = list2dict(cursor)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4" name="Google Shape;954;p140"/>
          <p:cNvSpPr txBox="1"/>
          <p:nvPr/>
        </p:nvSpPr>
        <p:spPr>
          <a:xfrm>
            <a:off x="4740350" y="752025"/>
            <a:ext cx="4334400" cy="42717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list2dict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cursor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desc = cursor.description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column_names = [col[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desc]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data_dict = [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(column_names, row))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row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cursor.fetchall()]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data_dict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executeSQL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data = {}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cursor.execute(sql)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conn.commit()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 = cursor.rowcount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"Success"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count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"Error"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"message"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4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All  :  </a:t>
            </a:r>
            <a:r>
              <a:rPr lang="en">
                <a:solidFill>
                  <a:srgbClr val="0000FF"/>
                </a:solidFill>
              </a:rPr>
              <a:t>flask_api_mysql.py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960" name="Google Shape;96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675" y="682975"/>
            <a:ext cx="4336018" cy="4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1" name="Google Shape;961;p141"/>
          <p:cNvSpPr/>
          <p:nvPr/>
        </p:nvSpPr>
        <p:spPr>
          <a:xfrm>
            <a:off x="4188013" y="2571750"/>
            <a:ext cx="496200" cy="7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41"/>
          <p:cNvSpPr txBox="1"/>
          <p:nvPr/>
        </p:nvSpPr>
        <p:spPr>
          <a:xfrm>
            <a:off x="58475" y="718675"/>
            <a:ext cx="4088100" cy="4245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Flask, request, jsonify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mysql_lib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'/all'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db_get_all()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db_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get_all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mysql_lib.select(sql)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app.run(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debug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'0.0.0.0'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by ID  :  </a:t>
            </a:r>
            <a:r>
              <a:rPr lang="en">
                <a:solidFill>
                  <a:srgbClr val="0000FF"/>
                </a:solidFill>
              </a:rPr>
              <a:t>flask_api_mysql.py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68" name="Google Shape;968;p142"/>
          <p:cNvSpPr txBox="1"/>
          <p:nvPr/>
        </p:nvSpPr>
        <p:spPr>
          <a:xfrm>
            <a:off x="58475" y="1074325"/>
            <a:ext cx="4088100" cy="35343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'/by_id'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by_id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db_get_by_id(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db_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get_by_id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 where id=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mysql_lib.select(sql)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9" name="Google Shape;969;p142"/>
          <p:cNvSpPr/>
          <p:nvPr/>
        </p:nvSpPr>
        <p:spPr>
          <a:xfrm>
            <a:off x="4323888" y="2571750"/>
            <a:ext cx="496200" cy="7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638" y="1234663"/>
            <a:ext cx="4154987" cy="321362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43"/>
          <p:cNvSpPr txBox="1"/>
          <p:nvPr>
            <p:ph type="title"/>
          </p:nvPr>
        </p:nvSpPr>
        <p:spPr>
          <a:xfrm>
            <a:off x="147050" y="0"/>
            <a:ext cx="542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: Append to </a:t>
            </a:r>
            <a:r>
              <a:rPr lang="en"/>
              <a:t> </a:t>
            </a:r>
            <a:endParaRPr/>
          </a:p>
        </p:txBody>
      </p:sp>
      <p:sp>
        <p:nvSpPr>
          <p:cNvPr id="976" name="Google Shape;976;p143"/>
          <p:cNvSpPr txBox="1"/>
          <p:nvPr/>
        </p:nvSpPr>
        <p:spPr>
          <a:xfrm>
            <a:off x="476337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executeSQL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conn, cursor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{}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cursor.execute(sql)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conn.commit()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 = cursor.rowcount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"Success"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count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"message"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7" name="Google Shape;977;p143"/>
          <p:cNvSpPr txBox="1"/>
          <p:nvPr/>
        </p:nvSpPr>
        <p:spPr>
          <a:xfrm>
            <a:off x="5511200" y="567100"/>
            <a:ext cx="30000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mysql_lib.py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8" name="Google Shape;978;p143"/>
          <p:cNvSpPr txBox="1"/>
          <p:nvPr/>
        </p:nvSpPr>
        <p:spPr>
          <a:xfrm>
            <a:off x="9572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'/insert'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db_insert(data[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db_insert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gender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insert_sql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"insert into source values('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')"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,name,age,gender)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(insert_sql)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mysql_lib.executeSQL(insert_sql)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9" name="Google Shape;979;p143"/>
          <p:cNvSpPr txBox="1"/>
          <p:nvPr/>
        </p:nvSpPr>
        <p:spPr>
          <a:xfrm>
            <a:off x="292400" y="52170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flask_api_mysql.py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4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</a:t>
            </a:r>
            <a:endParaRPr/>
          </a:p>
        </p:txBody>
      </p:sp>
      <p:pic>
        <p:nvPicPr>
          <p:cNvPr id="985" name="Google Shape;98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0" y="992375"/>
            <a:ext cx="4223074" cy="400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6" name="Google Shape;986;p144"/>
          <p:cNvSpPr txBox="1"/>
          <p:nvPr/>
        </p:nvSpPr>
        <p:spPr>
          <a:xfrm>
            <a:off x="1736650" y="580450"/>
            <a:ext cx="13380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Success</a:t>
            </a:r>
            <a:endParaRPr b="1" sz="16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7" name="Google Shape;987;p144"/>
          <p:cNvSpPr txBox="1"/>
          <p:nvPr/>
        </p:nvSpPr>
        <p:spPr>
          <a:xfrm>
            <a:off x="6689673" y="639175"/>
            <a:ext cx="11328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Fail</a:t>
            </a:r>
            <a:endParaRPr b="1" sz="17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8" name="Google Shape;98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674" y="1130100"/>
            <a:ext cx="4007030" cy="36040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45"/>
          <p:cNvSpPr txBox="1"/>
          <p:nvPr>
            <p:ph type="title"/>
          </p:nvPr>
        </p:nvSpPr>
        <p:spPr>
          <a:xfrm>
            <a:off x="147050" y="0"/>
            <a:ext cx="542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</a:t>
            </a:r>
            <a:r>
              <a:rPr lang="en"/>
              <a:t>: Append to  </a:t>
            </a:r>
            <a:endParaRPr/>
          </a:p>
        </p:txBody>
      </p:sp>
      <p:sp>
        <p:nvSpPr>
          <p:cNvPr id="994" name="Google Shape;994;p145"/>
          <p:cNvSpPr txBox="1"/>
          <p:nvPr/>
        </p:nvSpPr>
        <p:spPr>
          <a:xfrm>
            <a:off x="9572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Update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'/update'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db_update(data[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db_update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"update source set name='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where id 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.format(name,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mysql_lib.executeSQL(sql)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5" name="Google Shape;995;p145"/>
          <p:cNvSpPr txBox="1"/>
          <p:nvPr/>
        </p:nvSpPr>
        <p:spPr>
          <a:xfrm>
            <a:off x="292400" y="52170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flask_api_mysql.py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96" name="Google Shape;99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175" y="815175"/>
            <a:ext cx="4473000" cy="42113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7" name="Google Shape;997;p145"/>
          <p:cNvSpPr/>
          <p:nvPr/>
        </p:nvSpPr>
        <p:spPr>
          <a:xfrm>
            <a:off x="4253863" y="2808225"/>
            <a:ext cx="248100" cy="5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: Plugin python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713" y="805800"/>
            <a:ext cx="4958587" cy="414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46"/>
          <p:cNvSpPr txBox="1"/>
          <p:nvPr>
            <p:ph type="title"/>
          </p:nvPr>
        </p:nvSpPr>
        <p:spPr>
          <a:xfrm>
            <a:off x="147050" y="0"/>
            <a:ext cx="542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</a:t>
            </a:r>
            <a:r>
              <a:rPr lang="en"/>
              <a:t>: Append to  </a:t>
            </a:r>
            <a:endParaRPr/>
          </a:p>
        </p:txBody>
      </p:sp>
      <p:sp>
        <p:nvSpPr>
          <p:cNvPr id="1003" name="Google Shape;1003;p146"/>
          <p:cNvSpPr txBox="1"/>
          <p:nvPr/>
        </p:nvSpPr>
        <p:spPr>
          <a:xfrm>
            <a:off x="95725" y="1088775"/>
            <a:ext cx="4088100" cy="3997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Delete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'/delete'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request.args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db_delete(data[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jsonify(result)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db_delete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mysql_lib.connect()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"delete from source where id 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mysql_lib.executeSQL(sql)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mysql_lib.close()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4" name="Google Shape;1004;p146"/>
          <p:cNvSpPr txBox="1"/>
          <p:nvPr/>
        </p:nvSpPr>
        <p:spPr>
          <a:xfrm>
            <a:off x="292400" y="52170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flask_api_mysql.py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5" name="Google Shape;1005;p146"/>
          <p:cNvSpPr/>
          <p:nvPr/>
        </p:nvSpPr>
        <p:spPr>
          <a:xfrm>
            <a:off x="4253863" y="2808225"/>
            <a:ext cx="248100" cy="5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663" y="1168425"/>
            <a:ext cx="4337238" cy="361625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47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our own API via Python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48"/>
          <p:cNvSpPr txBox="1"/>
          <p:nvPr/>
        </p:nvSpPr>
        <p:spPr>
          <a:xfrm>
            <a:off x="3981050" y="61000"/>
            <a:ext cx="4088100" cy="3110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requests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URL = 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"http://localhost/all"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 = requests.get(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URL)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 = r.json()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"------ 1 -------"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"----- 2 --------"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 Loop --------"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data: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"----------END LOOOP-------"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7" name="Google Shape;1017;p148"/>
          <p:cNvSpPr txBox="1"/>
          <p:nvPr/>
        </p:nvSpPr>
        <p:spPr>
          <a:xfrm>
            <a:off x="106325" y="450850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flask_api_call.py</a:t>
            </a:r>
            <a:endParaRPr b="1" sz="2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18" name="Google Shape;101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300" y="3453452"/>
            <a:ext cx="5378299" cy="16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48"/>
          <p:cNvSpPr txBox="1"/>
          <p:nvPr/>
        </p:nvSpPr>
        <p:spPr>
          <a:xfrm>
            <a:off x="106325" y="1648775"/>
            <a:ext cx="3579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Run with new Terminal!</a:t>
            </a:r>
            <a:endParaRPr b="1" sz="2600"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49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Lab</a:t>
            </a:r>
            <a:endParaRPr/>
          </a:p>
        </p:txBody>
      </p:sp>
      <p:sp>
        <p:nvSpPr>
          <p:cNvPr id="1025" name="Google Shape;1025;p149"/>
          <p:cNvSpPr txBox="1"/>
          <p:nvPr>
            <p:ph idx="1" type="body"/>
          </p:nvPr>
        </p:nvSpPr>
        <p:spPr>
          <a:xfrm>
            <a:off x="311700" y="530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Create employee table with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emp_id, name, department, salary, emp_start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Create API : CRUD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Create Python that can call taht API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50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: ORM with Django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Architecture</a:t>
            </a:r>
            <a:endParaRPr/>
          </a:p>
        </p:txBody>
      </p:sp>
      <p:sp>
        <p:nvSpPr>
          <p:cNvPr id="1036" name="Google Shape;1036;p151"/>
          <p:cNvSpPr/>
          <p:nvPr/>
        </p:nvSpPr>
        <p:spPr>
          <a:xfrm>
            <a:off x="1733725" y="1350447"/>
            <a:ext cx="3181275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37" name="Google Shape;1037;p151"/>
          <p:cNvSpPr/>
          <p:nvPr/>
        </p:nvSpPr>
        <p:spPr>
          <a:xfrm>
            <a:off x="4959450" y="1795025"/>
            <a:ext cx="1381800" cy="1919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51"/>
          <p:cNvSpPr/>
          <p:nvPr/>
        </p:nvSpPr>
        <p:spPr>
          <a:xfrm>
            <a:off x="4230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39" name="Google Shape;1039;p151"/>
          <p:cNvSpPr/>
          <p:nvPr/>
        </p:nvSpPr>
        <p:spPr>
          <a:xfrm>
            <a:off x="1698175" y="3207950"/>
            <a:ext cx="3252375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40" name="Google Shape;1040;p151"/>
          <p:cNvSpPr txBox="1"/>
          <p:nvPr/>
        </p:nvSpPr>
        <p:spPr>
          <a:xfrm>
            <a:off x="19010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1" name="Google Shape;1041;p151"/>
          <p:cNvSpPr txBox="1"/>
          <p:nvPr/>
        </p:nvSpPr>
        <p:spPr>
          <a:xfrm>
            <a:off x="27023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2" name="Google Shape;1042;p151"/>
          <p:cNvSpPr txBox="1"/>
          <p:nvPr/>
        </p:nvSpPr>
        <p:spPr>
          <a:xfrm>
            <a:off x="6452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1043" name="Google Shape;1043;p151"/>
          <p:cNvSpPr txBox="1"/>
          <p:nvPr/>
        </p:nvSpPr>
        <p:spPr>
          <a:xfrm>
            <a:off x="51349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1044" name="Google Shape;1044;p151"/>
          <p:cNvSpPr txBox="1"/>
          <p:nvPr/>
        </p:nvSpPr>
        <p:spPr>
          <a:xfrm>
            <a:off x="2649000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5" name="Google Shape;1045;p151"/>
          <p:cNvSpPr txBox="1"/>
          <p:nvPr/>
        </p:nvSpPr>
        <p:spPr>
          <a:xfrm>
            <a:off x="3156875" y="619675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151"/>
          <p:cNvSpPr txBox="1"/>
          <p:nvPr/>
        </p:nvSpPr>
        <p:spPr>
          <a:xfrm>
            <a:off x="49594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7" name="Google Shape;1047;p151"/>
          <p:cNvSpPr txBox="1"/>
          <p:nvPr/>
        </p:nvSpPr>
        <p:spPr>
          <a:xfrm>
            <a:off x="50971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8" name="Google Shape;104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850" y="2259150"/>
            <a:ext cx="991150" cy="9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51"/>
          <p:cNvSpPr txBox="1"/>
          <p:nvPr/>
        </p:nvSpPr>
        <p:spPr>
          <a:xfrm>
            <a:off x="8348275" y="1778850"/>
            <a:ext cx="600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DB</a:t>
            </a:r>
            <a:endParaRPr/>
          </a:p>
        </p:txBody>
      </p:sp>
      <p:cxnSp>
        <p:nvCxnSpPr>
          <p:cNvPr id="1050" name="Google Shape;1050;p151"/>
          <p:cNvCxnSpPr/>
          <p:nvPr/>
        </p:nvCxnSpPr>
        <p:spPr>
          <a:xfrm>
            <a:off x="6365300" y="2503500"/>
            <a:ext cx="1828800" cy="35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1" name="Google Shape;1051;p151"/>
          <p:cNvSpPr txBox="1"/>
          <p:nvPr/>
        </p:nvSpPr>
        <p:spPr>
          <a:xfrm>
            <a:off x="6954225" y="2537538"/>
            <a:ext cx="1030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SQL</a:t>
            </a:r>
            <a:endParaRPr b="1" sz="19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52" name="Google Shape;1052;p151"/>
          <p:cNvCxnSpPr/>
          <p:nvPr/>
        </p:nvCxnSpPr>
        <p:spPr>
          <a:xfrm rot="10800000">
            <a:off x="6386975" y="2980975"/>
            <a:ext cx="1736100" cy="10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3" name="Google Shape;1053;p151"/>
          <p:cNvPicPr preferRelativeResize="0"/>
          <p:nvPr/>
        </p:nvPicPr>
        <p:blipFill rotWithShape="1">
          <a:blip r:embed="rId4">
            <a:alphaModFix/>
          </a:blip>
          <a:srcRect b="0" l="21860" r="21855" t="0"/>
          <a:stretch/>
        </p:blipFill>
        <p:spPr>
          <a:xfrm>
            <a:off x="7940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51"/>
          <p:cNvPicPr preferRelativeResize="0"/>
          <p:nvPr/>
        </p:nvPicPr>
        <p:blipFill rotWithShape="1">
          <a:blip r:embed="rId5">
            <a:alphaModFix/>
          </a:blip>
          <a:srcRect b="0" l="21499" r="22219" t="0"/>
          <a:stretch/>
        </p:blipFill>
        <p:spPr>
          <a:xfrm>
            <a:off x="7178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51"/>
          <p:cNvPicPr preferRelativeResize="0"/>
          <p:nvPr/>
        </p:nvPicPr>
        <p:blipFill rotWithShape="1">
          <a:blip r:embed="rId6">
            <a:alphaModFix/>
          </a:blip>
          <a:srcRect b="0" l="20060" r="19607" t="0"/>
          <a:stretch/>
        </p:blipFill>
        <p:spPr>
          <a:xfrm>
            <a:off x="8988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5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 = Object Relational Mapping</a:t>
            </a:r>
            <a:endParaRPr/>
          </a:p>
        </p:txBody>
      </p:sp>
      <p:sp>
        <p:nvSpPr>
          <p:cNvPr id="1061" name="Google Shape;1061;p152"/>
          <p:cNvSpPr/>
          <p:nvPr/>
        </p:nvSpPr>
        <p:spPr>
          <a:xfrm>
            <a:off x="1428925" y="1350450"/>
            <a:ext cx="2804612" cy="951100"/>
          </a:xfrm>
          <a:custGeom>
            <a:rect b="b" l="l" r="r" t="t"/>
            <a:pathLst>
              <a:path extrusionOk="0" h="38044" w="127251">
                <a:moveTo>
                  <a:pt x="0" y="29869"/>
                </a:moveTo>
                <a:cubicBezTo>
                  <a:pt x="7879" y="24893"/>
                  <a:pt x="27962" y="-167"/>
                  <a:pt x="47275" y="11"/>
                </a:cubicBezTo>
                <a:cubicBezTo>
                  <a:pt x="66588" y="189"/>
                  <a:pt x="102548" y="24596"/>
                  <a:pt x="115877" y="30935"/>
                </a:cubicBezTo>
                <a:cubicBezTo>
                  <a:pt x="129206" y="37274"/>
                  <a:pt x="125355" y="36859"/>
                  <a:pt x="127251" y="380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62" name="Google Shape;1062;p152"/>
          <p:cNvSpPr/>
          <p:nvPr/>
        </p:nvSpPr>
        <p:spPr>
          <a:xfrm>
            <a:off x="4273650" y="1795025"/>
            <a:ext cx="1381800" cy="1919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52"/>
          <p:cNvSpPr/>
          <p:nvPr/>
        </p:nvSpPr>
        <p:spPr>
          <a:xfrm>
            <a:off x="118250" y="1734150"/>
            <a:ext cx="1266300" cy="191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64" name="Google Shape;1064;p152"/>
          <p:cNvSpPr/>
          <p:nvPr/>
        </p:nvSpPr>
        <p:spPr>
          <a:xfrm>
            <a:off x="1393375" y="3207950"/>
            <a:ext cx="2804523" cy="740900"/>
          </a:xfrm>
          <a:custGeom>
            <a:rect b="b" l="l" r="r" t="t"/>
            <a:pathLst>
              <a:path extrusionOk="0" h="29636" w="130095">
                <a:moveTo>
                  <a:pt x="130095" y="6398"/>
                </a:moveTo>
                <a:cubicBezTo>
                  <a:pt x="119076" y="10249"/>
                  <a:pt x="85664" y="30569"/>
                  <a:pt x="63981" y="29503"/>
                </a:cubicBezTo>
                <a:cubicBezTo>
                  <a:pt x="42299" y="28437"/>
                  <a:pt x="10664" y="4917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65" name="Google Shape;1065;p152"/>
          <p:cNvSpPr txBox="1"/>
          <p:nvPr/>
        </p:nvSpPr>
        <p:spPr>
          <a:xfrm>
            <a:off x="1596238" y="973375"/>
            <a:ext cx="1030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6" name="Google Shape;1066;p152"/>
          <p:cNvSpPr txBox="1"/>
          <p:nvPr/>
        </p:nvSpPr>
        <p:spPr>
          <a:xfrm>
            <a:off x="2397515" y="3948850"/>
            <a:ext cx="124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7" name="Google Shape;1067;p152"/>
          <p:cNvSpPr txBox="1"/>
          <p:nvPr/>
        </p:nvSpPr>
        <p:spPr>
          <a:xfrm>
            <a:off x="340425" y="13057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/>
          </a:p>
        </p:txBody>
      </p:sp>
      <p:sp>
        <p:nvSpPr>
          <p:cNvPr id="1068" name="Google Shape;1068;p152"/>
          <p:cNvSpPr txBox="1"/>
          <p:nvPr/>
        </p:nvSpPr>
        <p:spPr>
          <a:xfrm>
            <a:off x="4449150" y="1350450"/>
            <a:ext cx="103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/>
          </a:p>
        </p:txBody>
      </p:sp>
      <p:sp>
        <p:nvSpPr>
          <p:cNvPr id="1069" name="Google Shape;1069;p152"/>
          <p:cNvSpPr txBox="1"/>
          <p:nvPr/>
        </p:nvSpPr>
        <p:spPr>
          <a:xfrm>
            <a:off x="2013688" y="2856125"/>
            <a:ext cx="1768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"male"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9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"คุณ jan"</a:t>
            </a:r>
            <a:endParaRPr b="1" sz="9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0" name="Google Shape;1070;p152"/>
          <p:cNvSpPr txBox="1"/>
          <p:nvPr/>
        </p:nvSpPr>
        <p:spPr>
          <a:xfrm>
            <a:off x="2554075" y="521700"/>
            <a:ext cx="16083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"25"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"jan"</a:t>
            </a:r>
            <a:endParaRPr b="1" sz="11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1" name="Google Shape;1071;p152"/>
          <p:cNvSpPr txBox="1"/>
          <p:nvPr/>
        </p:nvSpPr>
        <p:spPr>
          <a:xfrm>
            <a:off x="4273650" y="2129950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Dictionary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2" name="Google Shape;1072;p152"/>
          <p:cNvSpPr txBox="1"/>
          <p:nvPr/>
        </p:nvSpPr>
        <p:spPr>
          <a:xfrm>
            <a:off x="4411325" y="3149825"/>
            <a:ext cx="1244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mfortaa"/>
                <a:ea typeface="Comfortaa"/>
                <a:cs typeface="Comfortaa"/>
                <a:sym typeface="Comfortaa"/>
              </a:rPr>
              <a:t>json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73" name="Google Shape;107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850" y="2310725"/>
            <a:ext cx="991150" cy="9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52"/>
          <p:cNvSpPr txBox="1"/>
          <p:nvPr/>
        </p:nvSpPr>
        <p:spPr>
          <a:xfrm>
            <a:off x="8406850" y="1868075"/>
            <a:ext cx="60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DB</a:t>
            </a:r>
            <a:endParaRPr/>
          </a:p>
        </p:txBody>
      </p:sp>
      <p:cxnSp>
        <p:nvCxnSpPr>
          <p:cNvPr id="1075" name="Google Shape;1075;p152"/>
          <p:cNvCxnSpPr/>
          <p:nvPr/>
        </p:nvCxnSpPr>
        <p:spPr>
          <a:xfrm>
            <a:off x="5655450" y="2493550"/>
            <a:ext cx="1056000" cy="18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6" name="Google Shape;1076;p152"/>
          <p:cNvSpPr txBox="1"/>
          <p:nvPr/>
        </p:nvSpPr>
        <p:spPr>
          <a:xfrm>
            <a:off x="7624275" y="2598425"/>
            <a:ext cx="711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SQL</a:t>
            </a:r>
            <a:endParaRPr b="1" sz="15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77" name="Google Shape;1077;p152"/>
          <p:cNvCxnSpPr/>
          <p:nvPr/>
        </p:nvCxnSpPr>
        <p:spPr>
          <a:xfrm rot="10800000">
            <a:off x="5701200" y="3104775"/>
            <a:ext cx="894900" cy="2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8" name="Google Shape;1078;p152"/>
          <p:cNvSpPr txBox="1"/>
          <p:nvPr/>
        </p:nvSpPr>
        <p:spPr>
          <a:xfrm>
            <a:off x="5394008" y="2531400"/>
            <a:ext cx="1197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Python</a:t>
            </a:r>
            <a:endParaRPr b="1" sz="1200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Object</a:t>
            </a:r>
            <a:endParaRPr b="1" sz="1200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79" name="Google Shape;1079;p152"/>
          <p:cNvPicPr preferRelativeResize="0"/>
          <p:nvPr/>
        </p:nvPicPr>
        <p:blipFill rotWithShape="1">
          <a:blip r:embed="rId4">
            <a:alphaModFix/>
          </a:blip>
          <a:srcRect b="0" l="21860" r="21855" t="0"/>
          <a:stretch/>
        </p:blipFill>
        <p:spPr>
          <a:xfrm>
            <a:off x="489225" y="1789025"/>
            <a:ext cx="524344" cy="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52"/>
          <p:cNvPicPr preferRelativeResize="0"/>
          <p:nvPr/>
        </p:nvPicPr>
        <p:blipFill rotWithShape="1">
          <a:blip r:embed="rId5">
            <a:alphaModFix/>
          </a:blip>
          <a:srcRect b="0" l="21499" r="22219" t="0"/>
          <a:stretch/>
        </p:blipFill>
        <p:spPr>
          <a:xfrm>
            <a:off x="413013" y="2395200"/>
            <a:ext cx="600323" cy="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52"/>
          <p:cNvPicPr preferRelativeResize="0"/>
          <p:nvPr/>
        </p:nvPicPr>
        <p:blipFill rotWithShape="1">
          <a:blip r:embed="rId6">
            <a:alphaModFix/>
          </a:blip>
          <a:srcRect b="0" l="20060" r="19607" t="0"/>
          <a:stretch/>
        </p:blipFill>
        <p:spPr>
          <a:xfrm>
            <a:off x="594025" y="3046325"/>
            <a:ext cx="314741" cy="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52"/>
          <p:cNvSpPr/>
          <p:nvPr/>
        </p:nvSpPr>
        <p:spPr>
          <a:xfrm>
            <a:off x="6357975" y="2291350"/>
            <a:ext cx="1266300" cy="1029900"/>
          </a:xfrm>
          <a:prstGeom prst="diamond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ORM</a:t>
            </a:r>
            <a:endParaRPr b="1"/>
          </a:p>
        </p:txBody>
      </p:sp>
      <p:cxnSp>
        <p:nvCxnSpPr>
          <p:cNvPr id="1083" name="Google Shape;1083;p152"/>
          <p:cNvCxnSpPr/>
          <p:nvPr/>
        </p:nvCxnSpPr>
        <p:spPr>
          <a:xfrm>
            <a:off x="7290425" y="2556900"/>
            <a:ext cx="921300" cy="8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p152"/>
          <p:cNvCxnSpPr/>
          <p:nvPr/>
        </p:nvCxnSpPr>
        <p:spPr>
          <a:xfrm rot="10800000">
            <a:off x="7395075" y="3089300"/>
            <a:ext cx="807900" cy="9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5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Virtual Environment</a:t>
            </a:r>
            <a:endParaRPr/>
          </a:p>
        </p:txBody>
      </p:sp>
      <p:sp>
        <p:nvSpPr>
          <p:cNvPr id="1090" name="Google Shape;1090;p153"/>
          <p:cNvSpPr txBox="1"/>
          <p:nvPr/>
        </p:nvSpPr>
        <p:spPr>
          <a:xfrm>
            <a:off x="1949150" y="823525"/>
            <a:ext cx="4675200" cy="10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-m venv venv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.\venv\Scripts\activate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091" name="Google Shape;109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3601425"/>
            <a:ext cx="8853300" cy="7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53"/>
          <p:cNvSpPr/>
          <p:nvPr/>
        </p:nvSpPr>
        <p:spPr>
          <a:xfrm>
            <a:off x="-8875" y="3453425"/>
            <a:ext cx="1314000" cy="103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4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</a:t>
            </a:r>
            <a:r>
              <a:rPr lang="en"/>
              <a:t>Library</a:t>
            </a:r>
            <a:endParaRPr/>
          </a:p>
        </p:txBody>
      </p:sp>
      <p:sp>
        <p:nvSpPr>
          <p:cNvPr id="1098" name="Google Shape;1098;p154"/>
          <p:cNvSpPr txBox="1"/>
          <p:nvPr>
            <p:ph idx="1" type="body"/>
          </p:nvPr>
        </p:nvSpPr>
        <p:spPr>
          <a:xfrm>
            <a:off x="102575" y="695225"/>
            <a:ext cx="35355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django</a:t>
            </a:r>
            <a:endParaRPr/>
          </a:p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Djangorestframework</a:t>
            </a:r>
            <a:endParaRPr/>
          </a:p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django-cors-headers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Version</a:t>
            </a:r>
            <a:endParaRPr/>
          </a:p>
        </p:txBody>
      </p:sp>
      <p:sp>
        <p:nvSpPr>
          <p:cNvPr id="1099" name="Google Shape;1099;p154"/>
          <p:cNvSpPr txBox="1"/>
          <p:nvPr/>
        </p:nvSpPr>
        <p:spPr>
          <a:xfrm>
            <a:off x="4106425" y="556175"/>
            <a:ext cx="4675200" cy="1459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django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djangorestframework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django-cors-headers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100" name="Google Shape;1100;p154"/>
          <p:cNvSpPr txBox="1"/>
          <p:nvPr/>
        </p:nvSpPr>
        <p:spPr>
          <a:xfrm>
            <a:off x="4251775" y="3266475"/>
            <a:ext cx="4384500" cy="1048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-m django --version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3.1.2</a:t>
            </a:r>
            <a:endParaRPr sz="1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5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Django Project</a:t>
            </a:r>
            <a:endParaRPr/>
          </a:p>
        </p:txBody>
      </p:sp>
      <p:sp>
        <p:nvSpPr>
          <p:cNvPr id="1106" name="Google Shape;1106;p155"/>
          <p:cNvSpPr txBox="1"/>
          <p:nvPr/>
        </p:nvSpPr>
        <p:spPr>
          <a:xfrm>
            <a:off x="1176800" y="859025"/>
            <a:ext cx="6067500" cy="132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django-admin startproject PythonDjango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cd PythonDjango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dir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107" name="Google Shape;1107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500" y="2691325"/>
            <a:ext cx="60198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-44525" y="-12175"/>
            <a:ext cx="9144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2076025" y="4029600"/>
            <a:ext cx="4783800" cy="99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--version</a:t>
            </a:r>
            <a:endParaRPr sz="20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9D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Python 3.8.6</a:t>
            </a:r>
            <a:endParaRPr sz="2000">
              <a:solidFill>
                <a:srgbClr val="D9D9D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200" y="0"/>
            <a:ext cx="5971475" cy="3972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5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App</a:t>
            </a:r>
            <a:endParaRPr/>
          </a:p>
        </p:txBody>
      </p:sp>
      <p:sp>
        <p:nvSpPr>
          <p:cNvPr id="1113" name="Google Shape;1113;p156"/>
          <p:cNvSpPr txBox="1"/>
          <p:nvPr/>
        </p:nvSpPr>
        <p:spPr>
          <a:xfrm>
            <a:off x="1373600" y="610450"/>
            <a:ext cx="6067500" cy="94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startapp countries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dir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114" name="Google Shape;11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25" y="2361450"/>
            <a:ext cx="7368875" cy="24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57"/>
          <p:cNvSpPr txBox="1"/>
          <p:nvPr>
            <p:ph type="title"/>
          </p:nvPr>
        </p:nvSpPr>
        <p:spPr>
          <a:xfrm>
            <a:off x="147050" y="0"/>
            <a:ext cx="85206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app with Django </a:t>
            </a:r>
            <a:r>
              <a:rPr lang="en">
                <a:solidFill>
                  <a:srgbClr val="0000FF"/>
                </a:solidFill>
              </a:rPr>
              <a:t>PythonDjango/PythonDjango/settings.py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57"/>
          <p:cNvSpPr txBox="1"/>
          <p:nvPr/>
        </p:nvSpPr>
        <p:spPr>
          <a:xfrm>
            <a:off x="1336900" y="1355700"/>
            <a:ext cx="5141400" cy="25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INSTALLED_APPS = [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'django.contrib.admin',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'django.contrib.staticfiles',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'rest_framework',</a:t>
            </a:r>
            <a:endParaRPr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'countries.apps.CountriesConfig',</a:t>
            </a:r>
            <a:endParaRPr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'corsheaders'</a:t>
            </a:r>
            <a:endParaRPr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MIDDLEWARE = [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'corsheaders.middleware.CorsMiddleware',</a:t>
            </a:r>
            <a:endParaRPr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'django.middleware.security.SecurityMiddleware',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5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MySQL Create “</a:t>
            </a:r>
            <a:r>
              <a:rPr lang="en">
                <a:solidFill>
                  <a:srgbClr val="FF00FF"/>
                </a:solidFill>
              </a:rPr>
              <a:t>countriesdb</a:t>
            </a:r>
            <a:r>
              <a:rPr lang="en"/>
              <a:t>” Database</a:t>
            </a:r>
            <a:endParaRPr/>
          </a:p>
        </p:txBody>
      </p:sp>
      <p:pic>
        <p:nvPicPr>
          <p:cNvPr id="1126" name="Google Shape;112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50" y="1109575"/>
            <a:ext cx="4561650" cy="33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5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MySQL Client for Django</a:t>
            </a:r>
            <a:endParaRPr/>
          </a:p>
        </p:txBody>
      </p:sp>
      <p:sp>
        <p:nvSpPr>
          <p:cNvPr id="1132" name="Google Shape;1132;p159"/>
          <p:cNvSpPr txBox="1"/>
          <p:nvPr/>
        </p:nvSpPr>
        <p:spPr>
          <a:xfrm>
            <a:off x="0" y="1455950"/>
            <a:ext cx="3790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https://www.lfd.uci.edu/~gohlke/pythonlibs/#mysqlclient</a:t>
            </a:r>
            <a:endParaRPr/>
          </a:p>
        </p:txBody>
      </p:sp>
      <p:sp>
        <p:nvSpPr>
          <p:cNvPr id="1133" name="Google Shape;1133;p159"/>
          <p:cNvSpPr txBox="1"/>
          <p:nvPr/>
        </p:nvSpPr>
        <p:spPr>
          <a:xfrm>
            <a:off x="93850" y="2571750"/>
            <a:ext cx="36969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mysqlclient-1.4.6-cp38-cp38-win_amd64.whl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134" name="Google Shape;1134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750" y="1078826"/>
            <a:ext cx="5353250" cy="338512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6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Mysql Client</a:t>
            </a:r>
            <a:endParaRPr/>
          </a:p>
        </p:txBody>
      </p:sp>
      <p:sp>
        <p:nvSpPr>
          <p:cNvPr id="1140" name="Google Shape;1140;p160"/>
          <p:cNvSpPr txBox="1"/>
          <p:nvPr/>
        </p:nvSpPr>
        <p:spPr>
          <a:xfrm>
            <a:off x="729000" y="845100"/>
            <a:ext cx="70578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mysqlclient-1.4.6-cp38-cp38-win32.whl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141" name="Google Shape;114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5" y="3172450"/>
            <a:ext cx="8664826" cy="8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61"/>
          <p:cNvSpPr txBox="1"/>
          <p:nvPr>
            <p:ph type="title"/>
          </p:nvPr>
        </p:nvSpPr>
        <p:spPr>
          <a:xfrm>
            <a:off x="147050" y="0"/>
            <a:ext cx="85206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 Database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PythonDjango/</a:t>
            </a:r>
            <a:r>
              <a:rPr lang="en">
                <a:solidFill>
                  <a:srgbClr val="0000FF"/>
                </a:solidFill>
              </a:rPr>
              <a:t>PythonDjango/settings.py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61"/>
          <p:cNvSpPr txBox="1"/>
          <p:nvPr/>
        </p:nvSpPr>
        <p:spPr>
          <a:xfrm>
            <a:off x="1336900" y="1355700"/>
            <a:ext cx="5141400" cy="236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DATABASES = {</a:t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'default': {</a:t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'ENGINE': 'django.db.backends.mysql',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'NAME': 'countriesdb',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'USER':'root',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'PASSWORD':'toor',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'HOST':'localhost',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'PORT': '3306'</a:t>
            </a:r>
            <a:endParaRPr sz="1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6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Model file:  </a:t>
            </a:r>
            <a:r>
              <a:rPr lang="en">
                <a:solidFill>
                  <a:srgbClr val="0000FF"/>
                </a:solidFill>
              </a:rPr>
              <a:t>PythonDjango/</a:t>
            </a:r>
            <a:r>
              <a:rPr lang="en">
                <a:solidFill>
                  <a:srgbClr val="0000FF"/>
                </a:solidFill>
              </a:rPr>
              <a:t>countries/models.py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53" name="Google Shape;1153;p162"/>
          <p:cNvSpPr txBox="1"/>
          <p:nvPr/>
        </p:nvSpPr>
        <p:spPr>
          <a:xfrm>
            <a:off x="1158550" y="1271225"/>
            <a:ext cx="7091700" cy="217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django.db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Create your models here.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Countries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name=models.CharField(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capital = models.CharField(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ordering = 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6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 model DB =&gt; Create Model File</a:t>
            </a:r>
            <a:endParaRPr/>
          </a:p>
        </p:txBody>
      </p:sp>
      <p:sp>
        <p:nvSpPr>
          <p:cNvPr id="1159" name="Google Shape;1159;p163"/>
          <p:cNvSpPr txBox="1"/>
          <p:nvPr/>
        </p:nvSpPr>
        <p:spPr>
          <a:xfrm>
            <a:off x="878450" y="563500"/>
            <a:ext cx="70578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makemigrations countries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160" name="Google Shape;1160;p163"/>
          <p:cNvSpPr txBox="1"/>
          <p:nvPr/>
        </p:nvSpPr>
        <p:spPr>
          <a:xfrm>
            <a:off x="147050" y="1207225"/>
            <a:ext cx="8788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It created model file:  </a:t>
            </a: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PythonDjango/</a:t>
            </a: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countries/migration/</a:t>
            </a:r>
            <a:r>
              <a:rPr b="1" lang="en" sz="1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0001_initial.py</a:t>
            </a:r>
            <a:endParaRPr b="1" sz="15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61" name="Google Shape;1161;p163"/>
          <p:cNvPicPr preferRelativeResize="0"/>
          <p:nvPr/>
        </p:nvPicPr>
        <p:blipFill rotWithShape="1">
          <a:blip r:embed="rId3">
            <a:alphaModFix/>
          </a:blip>
          <a:srcRect b="33029" l="0" r="0" t="0"/>
          <a:stretch/>
        </p:blipFill>
        <p:spPr>
          <a:xfrm>
            <a:off x="147050" y="1604975"/>
            <a:ext cx="1888700" cy="344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63"/>
          <p:cNvSpPr txBox="1"/>
          <p:nvPr/>
        </p:nvSpPr>
        <p:spPr>
          <a:xfrm>
            <a:off x="2326850" y="1604975"/>
            <a:ext cx="6693000" cy="3444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Generated by Django 3.1.2 on 2020-10-04 16:33</a:t>
            </a:r>
            <a:endParaRPr sz="8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django.db </a:t>
            </a:r>
            <a:r>
              <a:rPr lang="en" sz="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migrations, models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Migration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migrations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Migration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initial = </a:t>
            </a: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8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dependencies = [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operations = [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migrations.CreateModel(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'Countries'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(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models.AutoField(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auto_created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primary_key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verbose_name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(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models.CharField(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(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'capital'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models.CharField(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={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'ordering'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" sz="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),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6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Migration Model (Create table in DB)</a:t>
            </a:r>
            <a:endParaRPr/>
          </a:p>
        </p:txBody>
      </p:sp>
      <p:sp>
        <p:nvSpPr>
          <p:cNvPr id="1168" name="Google Shape;1168;p164"/>
          <p:cNvSpPr txBox="1"/>
          <p:nvPr/>
        </p:nvSpPr>
        <p:spPr>
          <a:xfrm>
            <a:off x="1601900" y="657375"/>
            <a:ext cx="54093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migrate countries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169" name="Google Shape;1169;p164"/>
          <p:cNvPicPr preferRelativeResize="0"/>
          <p:nvPr/>
        </p:nvPicPr>
        <p:blipFill rotWithShape="1">
          <a:blip r:embed="rId3">
            <a:alphaModFix/>
          </a:blip>
          <a:srcRect b="0" l="0" r="57596" t="26637"/>
          <a:stretch/>
        </p:blipFill>
        <p:spPr>
          <a:xfrm>
            <a:off x="67950" y="2571750"/>
            <a:ext cx="4005401" cy="9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250" y="1314750"/>
            <a:ext cx="3164400" cy="36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6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Serializer  (Model &lt;-&gt; JSON)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PythonDjango/countries/serializers.py</a:t>
            </a:r>
            <a:endParaRPr/>
          </a:p>
        </p:txBody>
      </p:sp>
      <p:sp>
        <p:nvSpPr>
          <p:cNvPr id="1176" name="Google Shape;1176;p165"/>
          <p:cNvSpPr txBox="1"/>
          <p:nvPr/>
        </p:nvSpPr>
        <p:spPr>
          <a:xfrm>
            <a:off x="1158550" y="1271225"/>
            <a:ext cx="7091700" cy="175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rest_framework </a:t>
            </a: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serializers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countries.models </a:t>
            </a: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CountriesSerializer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serializers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ModelSerializer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model = Countries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fields = (</a:t>
            </a:r>
            <a:r>
              <a:rPr lang="en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'capital'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7" name="Google Shape;1177;p165"/>
          <p:cNvSpPr txBox="1"/>
          <p:nvPr/>
        </p:nvSpPr>
        <p:spPr>
          <a:xfrm>
            <a:off x="1444575" y="3632350"/>
            <a:ext cx="5409300" cy="1050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Run Migration</a:t>
            </a:r>
            <a:endParaRPr sz="1800">
              <a:solidFill>
                <a:srgbClr val="66666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migrate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0" y="-12175"/>
            <a:ext cx="910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Database : MySQL </a:t>
            </a:r>
            <a:r>
              <a:rPr lang="en" sz="3400"/>
              <a:t>Community Server</a:t>
            </a:r>
            <a:r>
              <a:rPr lang="en" sz="3400"/>
              <a:t> </a:t>
            </a:r>
            <a:endParaRPr sz="3400"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739800"/>
            <a:ext cx="85206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https://dev.mysql.com/downloads/mysql/</a:t>
            </a:r>
            <a:endParaRPr sz="1800"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301700"/>
            <a:ext cx="3770575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31"/>
          <p:cNvSpPr/>
          <p:nvPr/>
        </p:nvSpPr>
        <p:spPr>
          <a:xfrm>
            <a:off x="4134600" y="2891925"/>
            <a:ext cx="437400" cy="4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275" y="1301700"/>
            <a:ext cx="3549381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6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Server</a:t>
            </a:r>
            <a:endParaRPr/>
          </a:p>
        </p:txBody>
      </p:sp>
      <p:sp>
        <p:nvSpPr>
          <p:cNvPr id="1183" name="Google Shape;1183;p166"/>
          <p:cNvSpPr txBox="1"/>
          <p:nvPr/>
        </p:nvSpPr>
        <p:spPr>
          <a:xfrm>
            <a:off x="1601900" y="657375"/>
            <a:ext cx="54093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runserver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184" name="Google Shape;1184;p166"/>
          <p:cNvSpPr txBox="1"/>
          <p:nvPr/>
        </p:nvSpPr>
        <p:spPr>
          <a:xfrm>
            <a:off x="3159100" y="1314750"/>
            <a:ext cx="27030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http://127.0.0.1:8000/</a:t>
            </a:r>
            <a:endParaRPr sz="1800"/>
          </a:p>
        </p:txBody>
      </p:sp>
      <p:pic>
        <p:nvPicPr>
          <p:cNvPr id="1185" name="Google Shape;1185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338" y="1927725"/>
            <a:ext cx="3338425" cy="31009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6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Admin</a:t>
            </a:r>
            <a:endParaRPr/>
          </a:p>
        </p:txBody>
      </p:sp>
      <p:sp>
        <p:nvSpPr>
          <p:cNvPr id="1191" name="Google Shape;1191;p167"/>
          <p:cNvSpPr txBox="1"/>
          <p:nvPr/>
        </p:nvSpPr>
        <p:spPr>
          <a:xfrm>
            <a:off x="2687675" y="1380425"/>
            <a:ext cx="3326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http://127.0.0.1:8000/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admin</a:t>
            </a:r>
            <a:endParaRPr sz="1800"/>
          </a:p>
        </p:txBody>
      </p:sp>
      <p:sp>
        <p:nvSpPr>
          <p:cNvPr id="1192" name="Google Shape;1192;p167"/>
          <p:cNvSpPr txBox="1"/>
          <p:nvPr/>
        </p:nvSpPr>
        <p:spPr>
          <a:xfrm>
            <a:off x="1601900" y="657375"/>
            <a:ext cx="54093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 manage.py createsuperuser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193" name="Google Shape;1193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5063" y="1979425"/>
            <a:ext cx="4291917" cy="2936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4" name="Google Shape;1194;p167"/>
          <p:cNvSpPr txBox="1"/>
          <p:nvPr/>
        </p:nvSpPr>
        <p:spPr>
          <a:xfrm>
            <a:off x="6619000" y="3132413"/>
            <a:ext cx="2425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Username : </a:t>
            </a:r>
            <a:r>
              <a:rPr lang="en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admin</a:t>
            </a:r>
            <a:endParaRPr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Password   : </a:t>
            </a:r>
            <a:r>
              <a:rPr lang="en">
                <a:solidFill>
                  <a:srgbClr val="FF00FF"/>
                </a:solidFill>
                <a:latin typeface="Comfortaa"/>
                <a:ea typeface="Comfortaa"/>
                <a:cs typeface="Comfortaa"/>
                <a:sym typeface="Comfortaa"/>
              </a:rPr>
              <a:t>admin</a:t>
            </a:r>
            <a:endParaRPr>
              <a:solidFill>
                <a:srgbClr val="FF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6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View : </a:t>
            </a:r>
            <a:r>
              <a:rPr lang="en">
                <a:solidFill>
                  <a:srgbClr val="0000FF"/>
                </a:solidFill>
              </a:rPr>
              <a:t>/countries/view.py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00" name="Google Shape;1200;p168"/>
          <p:cNvSpPr txBox="1"/>
          <p:nvPr/>
        </p:nvSpPr>
        <p:spPr>
          <a:xfrm>
            <a:off x="1089500" y="477300"/>
            <a:ext cx="6039300" cy="46218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django.shortcuts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render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django.http.response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rest_framework.parsers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JSONParser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rest_framework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status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countries.models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countries.serializers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CountriesSerializer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rest_framework.decorators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api_view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@api_view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countries_list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 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 = Countries.objects.all()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name = request.GET.get(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countries = countries.filter(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name__icontains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=name)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countries_serializer = CountriesSerializer(countries,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JsonResponse(countries_serializer.data,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safe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 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countries_data = JSONParser().parse(request)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countries_serializer = CountriesSerializer(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=countries_data)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countries_serializer.is_valid():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countries_serializer.save()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JsonResponse(countries_serializer.data,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=status.HTTP_201_CREATED)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JsonResponse(countries_serializer.errors, 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=status.HTTP_400_BAD_REQUEST)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@api_view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'PUT'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'DELETE'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countries_detail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pk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 = Countries.objects.get(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pk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=pk)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Countries.DoesNotExist: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JsonResponse({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'message'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'Countries deos not exist'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=status.HTTP_404_NOT_FOUND)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countries_serializer = CountriesSerializer(countries)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JsonResponse(countries_serializer.data)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'PUT'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countries_data = JSONParser().parse(request)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countries_serializer = CountriesSerializer(countries,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=countries_data)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countries_serializer.is_valid():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countries_serializer.save()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JsonResponse(countries_serializer.data)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JsonResponse(countries_serializer.errors, 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=status.HTTP_400_BAD_REQUEST)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request.method ==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'DELETE'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countries.delete()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JsonResponse({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'message'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'Countries was deleted successfully'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r>
              <a:rPr lang="en" sz="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=status.HTTP_204_NO_CONTENT)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6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: </a:t>
            </a:r>
            <a:r>
              <a:rPr lang="en">
                <a:solidFill>
                  <a:srgbClr val="0000FF"/>
                </a:solidFill>
              </a:rPr>
              <a:t>/countries/urls.py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06" name="Google Shape;1206;p169"/>
          <p:cNvSpPr txBox="1"/>
          <p:nvPr/>
        </p:nvSpPr>
        <p:spPr>
          <a:xfrm>
            <a:off x="1133900" y="1107625"/>
            <a:ext cx="6039300" cy="1742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django.conf.urls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url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countries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views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urlpatterns =[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url(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'^api/countries$'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,views.countries_list),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url(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'^api/countries/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?P&lt;pk&gt;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0-9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$'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,views.countries_detail)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7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admin</a:t>
            </a:r>
            <a:r>
              <a:rPr lang="en"/>
              <a:t>: </a:t>
            </a:r>
            <a:r>
              <a:rPr lang="en">
                <a:solidFill>
                  <a:srgbClr val="0000FF"/>
                </a:solidFill>
              </a:rPr>
              <a:t>/countries/admin.py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12" name="Google Shape;1212;p170"/>
          <p:cNvSpPr txBox="1"/>
          <p:nvPr/>
        </p:nvSpPr>
        <p:spPr>
          <a:xfrm>
            <a:off x="1133900" y="1107625"/>
            <a:ext cx="6039300" cy="1742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django.contrib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admin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.models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Countries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Register your models here.</a:t>
            </a:r>
            <a:endParaRPr sz="12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admin.site.register(Countries)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7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: </a:t>
            </a:r>
            <a:r>
              <a:rPr lang="en">
                <a:solidFill>
                  <a:srgbClr val="0000FF"/>
                </a:solidFill>
              </a:rPr>
              <a:t>/</a:t>
            </a:r>
            <a:r>
              <a:rPr lang="en">
                <a:solidFill>
                  <a:srgbClr val="0000FF"/>
                </a:solidFill>
              </a:rPr>
              <a:t>PythonDjango</a:t>
            </a:r>
            <a:r>
              <a:rPr lang="en">
                <a:solidFill>
                  <a:srgbClr val="0000FF"/>
                </a:solidFill>
              </a:rPr>
              <a:t>/urls.py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18" name="Google Shape;1218;p171"/>
          <p:cNvSpPr txBox="1"/>
          <p:nvPr/>
        </p:nvSpPr>
        <p:spPr>
          <a:xfrm>
            <a:off x="1133900" y="1107625"/>
            <a:ext cx="6039300" cy="19728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django.contrib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admin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django.urls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path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django.conf.urls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url,include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urlpatterns =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path(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'admin/'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admin.site.urls),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url(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'^'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,include(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'countries.urls'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7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: </a:t>
            </a:r>
            <a:r>
              <a:rPr lang="en" u="sng">
                <a:solidFill>
                  <a:schemeClr val="hlink"/>
                </a:solidFill>
                <a:hlinkClick r:id="rId3"/>
              </a:rPr>
              <a:t>127.0.0.1:8000/admin</a:t>
            </a:r>
            <a:endParaRPr/>
          </a:p>
        </p:txBody>
      </p:sp>
      <p:pic>
        <p:nvPicPr>
          <p:cNvPr id="1224" name="Google Shape;1224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900" y="586800"/>
            <a:ext cx="5921023" cy="43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7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Countries ie., Thailand, Bangkok</a:t>
            </a:r>
            <a:endParaRPr/>
          </a:p>
        </p:txBody>
      </p:sp>
      <p:pic>
        <p:nvPicPr>
          <p:cNvPr id="1230" name="Google Shape;123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050"/>
            <a:ext cx="8839200" cy="32686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7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inserted data</a:t>
            </a:r>
            <a:endParaRPr/>
          </a:p>
        </p:txBody>
      </p:sp>
      <p:pic>
        <p:nvPicPr>
          <p:cNvPr id="1236" name="Google Shape;1236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00" y="949325"/>
            <a:ext cx="7124700" cy="3648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7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</a:t>
            </a:r>
            <a:r>
              <a:rPr lang="en"/>
              <a:t>Model file:  </a:t>
            </a:r>
            <a:r>
              <a:rPr lang="en">
                <a:solidFill>
                  <a:srgbClr val="0000FF"/>
                </a:solidFill>
              </a:rPr>
              <a:t>/countries/models.py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42" name="Google Shape;1242;p175"/>
          <p:cNvSpPr txBox="1"/>
          <p:nvPr/>
        </p:nvSpPr>
        <p:spPr>
          <a:xfrm>
            <a:off x="1026150" y="623150"/>
            <a:ext cx="7091700" cy="292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django.db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Create your models here.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Countries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name=models.CharField(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capital = models.CharField(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max_length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def __str__(self):</a:t>
            </a:r>
            <a:endParaRPr sz="105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self.name</a:t>
            </a:r>
            <a:endParaRPr sz="105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ordering = (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43" name="Google Shape;124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425" y="4165150"/>
            <a:ext cx="4625148" cy="9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: developer -&gt; next -&gt; next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725" y="851425"/>
            <a:ext cx="5474947" cy="41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7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Refresh Admin Page</a:t>
            </a:r>
            <a:endParaRPr/>
          </a:p>
        </p:txBody>
      </p:sp>
      <p:pic>
        <p:nvPicPr>
          <p:cNvPr id="1249" name="Google Shape;1249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00" y="833875"/>
            <a:ext cx="7667625" cy="37242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77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Select All</a:t>
            </a:r>
            <a:endParaRPr/>
          </a:p>
        </p:txBody>
      </p:sp>
      <p:sp>
        <p:nvSpPr>
          <p:cNvPr id="1255" name="Google Shape;1255;p177"/>
          <p:cNvSpPr txBox="1"/>
          <p:nvPr/>
        </p:nvSpPr>
        <p:spPr>
          <a:xfrm>
            <a:off x="1398713" y="521700"/>
            <a:ext cx="56550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http://127.0.0.1:8000/api/countries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56" name="Google Shape;1256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75" y="1122850"/>
            <a:ext cx="4046725" cy="4020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78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Select </a:t>
            </a:r>
            <a:endParaRPr/>
          </a:p>
        </p:txBody>
      </p:sp>
      <p:sp>
        <p:nvSpPr>
          <p:cNvPr id="1262" name="Google Shape;1262;p178"/>
          <p:cNvSpPr txBox="1"/>
          <p:nvPr/>
        </p:nvSpPr>
        <p:spPr>
          <a:xfrm>
            <a:off x="1398725" y="521700"/>
            <a:ext cx="57300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http://127.0.0.1:8000/api/countries/2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63" name="Google Shape;126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75" y="1122850"/>
            <a:ext cx="4046725" cy="4020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79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Insert</a:t>
            </a:r>
            <a:endParaRPr/>
          </a:p>
        </p:txBody>
      </p:sp>
      <p:sp>
        <p:nvSpPr>
          <p:cNvPr id="1269" name="Google Shape;1269;p179"/>
          <p:cNvSpPr txBox="1"/>
          <p:nvPr/>
        </p:nvSpPr>
        <p:spPr>
          <a:xfrm>
            <a:off x="1398725" y="521700"/>
            <a:ext cx="57300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POST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http://127.0.0.1:8000/api/countries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70" name="Google Shape;127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50" y="1135025"/>
            <a:ext cx="6246345" cy="3847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1" name="Google Shape;1271;p179"/>
          <p:cNvSpPr txBox="1"/>
          <p:nvPr/>
        </p:nvSpPr>
        <p:spPr>
          <a:xfrm>
            <a:off x="6853550" y="2512400"/>
            <a:ext cx="1997400" cy="9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"name"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900">
                <a:solidFill>
                  <a:srgbClr val="0451A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"USA"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"capital"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900">
                <a:solidFill>
                  <a:srgbClr val="0451A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"Washinton"</a:t>
            </a:r>
            <a:endParaRPr sz="900">
              <a:solidFill>
                <a:srgbClr val="0451A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80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Update</a:t>
            </a:r>
            <a:endParaRPr/>
          </a:p>
        </p:txBody>
      </p:sp>
      <p:sp>
        <p:nvSpPr>
          <p:cNvPr id="1277" name="Google Shape;1277;p180"/>
          <p:cNvSpPr txBox="1"/>
          <p:nvPr/>
        </p:nvSpPr>
        <p:spPr>
          <a:xfrm>
            <a:off x="1398725" y="521700"/>
            <a:ext cx="59874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PUT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http://127.0.0.1:8000/api/countries/4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278" name="Google Shape;1278;p180"/>
          <p:cNvSpPr txBox="1"/>
          <p:nvPr/>
        </p:nvSpPr>
        <p:spPr>
          <a:xfrm>
            <a:off x="6853550" y="2512400"/>
            <a:ext cx="1997400" cy="9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"name"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900">
                <a:solidFill>
                  <a:srgbClr val="0451A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"USA"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"capital"</a:t>
            </a: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900">
                <a:solidFill>
                  <a:srgbClr val="0451A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"Washinton DC"</a:t>
            </a:r>
            <a:endParaRPr sz="900">
              <a:solidFill>
                <a:srgbClr val="0451A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79" name="Google Shape;127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0" y="1218113"/>
            <a:ext cx="6548750" cy="352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81"/>
          <p:cNvSpPr txBox="1"/>
          <p:nvPr>
            <p:ph type="title"/>
          </p:nvPr>
        </p:nvSpPr>
        <p:spPr>
          <a:xfrm>
            <a:off x="147050" y="0"/>
            <a:ext cx="5587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 : Delete</a:t>
            </a:r>
            <a:endParaRPr/>
          </a:p>
        </p:txBody>
      </p:sp>
      <p:sp>
        <p:nvSpPr>
          <p:cNvPr id="1285" name="Google Shape;1285;p181"/>
          <p:cNvSpPr txBox="1"/>
          <p:nvPr/>
        </p:nvSpPr>
        <p:spPr>
          <a:xfrm>
            <a:off x="1398725" y="521700"/>
            <a:ext cx="5987400" cy="4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DELETE</a:t>
            </a:r>
            <a:r>
              <a:rPr lang="en" sz="1700">
                <a:solidFill>
                  <a:srgbClr val="FF9900"/>
                </a:solidFill>
                <a:highlight>
                  <a:srgbClr val="FFFFF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http://127.0.0.1:8000/api/countries/4</a:t>
            </a:r>
            <a:endParaRPr sz="220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1286" name="Google Shape;128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25" y="1277075"/>
            <a:ext cx="7010400" cy="361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82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 Summary</a:t>
            </a:r>
            <a:endParaRPr/>
          </a:p>
        </p:txBody>
      </p:sp>
      <p:sp>
        <p:nvSpPr>
          <p:cNvPr id="1292" name="Google Shape;1292;p182"/>
          <p:cNvSpPr txBox="1"/>
          <p:nvPr>
            <p:ph idx="1" type="body"/>
          </p:nvPr>
        </p:nvSpPr>
        <p:spPr>
          <a:xfrm>
            <a:off x="311700" y="637525"/>
            <a:ext cx="8520600" cy="4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</a:t>
            </a:r>
            <a:r>
              <a:rPr lang="en" sz="1700"/>
              <a:t>Project (working </a:t>
            </a:r>
            <a:r>
              <a:rPr lang="en" sz="1700">
                <a:solidFill>
                  <a:srgbClr val="0000FF"/>
                </a:solidFill>
              </a:rPr>
              <a:t>under </a:t>
            </a:r>
            <a:r>
              <a:rPr lang="en" sz="1700">
                <a:solidFill>
                  <a:srgbClr val="0000FF"/>
                </a:solidFill>
              </a:rPr>
              <a:t>/PythonDjango</a:t>
            </a:r>
            <a:r>
              <a:rPr lang="en" sz="1700"/>
              <a:t>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App : </a:t>
            </a:r>
            <a:r>
              <a:rPr lang="en" sz="1700">
                <a:solidFill>
                  <a:srgbClr val="0000FF"/>
                </a:solidFill>
              </a:rPr>
              <a:t>/countries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Config Library + Database Connection : </a:t>
            </a:r>
            <a:r>
              <a:rPr lang="en" sz="1700">
                <a:solidFill>
                  <a:srgbClr val="0000FF"/>
                </a:solidFill>
              </a:rPr>
              <a:t>setting.py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Database (</a:t>
            </a:r>
            <a:r>
              <a:rPr lang="en" sz="1700">
                <a:solidFill>
                  <a:srgbClr val="FF9900"/>
                </a:solidFill>
              </a:rPr>
              <a:t>countriesdb</a:t>
            </a:r>
            <a:r>
              <a:rPr lang="en" sz="1700"/>
              <a:t>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Model file (</a:t>
            </a:r>
            <a:r>
              <a:rPr lang="en" sz="1700"/>
              <a:t>table metadata</a:t>
            </a:r>
            <a:r>
              <a:rPr lang="en" sz="1700"/>
              <a:t>) : </a:t>
            </a:r>
            <a:r>
              <a:rPr lang="en" sz="1700">
                <a:solidFill>
                  <a:srgbClr val="0000FF"/>
                </a:solidFill>
              </a:rPr>
              <a:t>countries/models.py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Migration model : create table : </a:t>
            </a:r>
            <a:r>
              <a:rPr lang="en" sz="1700">
                <a:solidFill>
                  <a:schemeClr val="accent3"/>
                </a:solidFill>
              </a:rPr>
              <a:t>python manage.py migrate</a:t>
            </a:r>
            <a:endParaRPr sz="1700">
              <a:solidFill>
                <a:schemeClr val="accent3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Serializer</a:t>
            </a:r>
            <a:r>
              <a:rPr lang="en" sz="1700"/>
              <a:t>: map model &lt;-&gt; json : </a:t>
            </a:r>
            <a:r>
              <a:rPr lang="en" sz="1700">
                <a:solidFill>
                  <a:srgbClr val="0000FF"/>
                </a:solidFill>
              </a:rPr>
              <a:t>countries/serializers.py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Django admin user : admin/admin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Modify View : handle method </a:t>
            </a:r>
            <a:r>
              <a:rPr lang="en" sz="1700">
                <a:solidFill>
                  <a:srgbClr val="FF9900"/>
                </a:solidFill>
              </a:rPr>
              <a:t>GET, POST, PUT, DELETE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country router :  </a:t>
            </a:r>
            <a:r>
              <a:rPr lang="en" sz="1700">
                <a:solidFill>
                  <a:srgbClr val="0000FF"/>
                </a:solidFill>
              </a:rPr>
              <a:t>countries/urls.py 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Modify main router :  </a:t>
            </a:r>
            <a:r>
              <a:rPr lang="en" sz="1700">
                <a:solidFill>
                  <a:srgbClr val="0000FF"/>
                </a:solidFill>
              </a:rPr>
              <a:t>urls.py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Register app : </a:t>
            </a:r>
            <a:r>
              <a:rPr lang="en" sz="1700"/>
              <a:t> </a:t>
            </a:r>
            <a:r>
              <a:rPr lang="en" sz="1700">
                <a:solidFill>
                  <a:srgbClr val="0000FF"/>
                </a:solidFill>
              </a:rPr>
              <a:t>countries/admin.py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Run server : </a:t>
            </a:r>
            <a:r>
              <a:rPr lang="en" sz="1700">
                <a:solidFill>
                  <a:srgbClr val="4A86E8"/>
                </a:solidFill>
              </a:rPr>
              <a:t>python manage.py runserver</a:t>
            </a:r>
            <a:endParaRPr sz="17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8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 virtual environment</a:t>
            </a:r>
            <a:endParaRPr/>
          </a:p>
        </p:txBody>
      </p:sp>
      <p:sp>
        <p:nvSpPr>
          <p:cNvPr id="1298" name="Google Shape;1298;p183"/>
          <p:cNvSpPr txBox="1"/>
          <p:nvPr/>
        </p:nvSpPr>
        <p:spPr>
          <a:xfrm>
            <a:off x="1949150" y="823525"/>
            <a:ext cx="4675200" cy="63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</a:t>
            </a:r>
            <a:r>
              <a:rPr lang="en" sz="18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.\venv\Scripts\deactivate</a:t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4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85"/>
          <p:cNvSpPr txBox="1"/>
          <p:nvPr>
            <p:ph type="title"/>
          </p:nvPr>
        </p:nvSpPr>
        <p:spPr>
          <a:xfrm>
            <a:off x="61825" y="7245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309" name="Google Shape;1309;p185"/>
          <p:cNvSpPr txBox="1"/>
          <p:nvPr>
            <p:ph idx="1" type="body"/>
          </p:nvPr>
        </p:nvSpPr>
        <p:spPr>
          <a:xfrm>
            <a:off x="311700" y="1156075"/>
            <a:ext cx="85206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https://github.com/tanlull/python-django-api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Legacy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00" y="859800"/>
            <a:ext cx="5474947" cy="4131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GUI : </a:t>
            </a:r>
            <a:r>
              <a:rPr lang="en"/>
              <a:t>DBeaver Community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774325"/>
            <a:ext cx="6754266" cy="413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&amp; Install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800" y="809950"/>
            <a:ext cx="5685275" cy="42898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URL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https://tinyurl.com/RAOT-API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5513" l="4868" r="6289" t="4405"/>
          <a:stretch/>
        </p:blipFill>
        <p:spPr>
          <a:xfrm>
            <a:off x="2079675" y="569050"/>
            <a:ext cx="4462650" cy="4524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Python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Variables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25" y="902938"/>
            <a:ext cx="7257075" cy="37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87450" y="4697375"/>
            <a:ext cx="5038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r>
              <a:rPr lang="en"/>
              <a:t>: datacamp.com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</a:t>
            </a:r>
            <a:endParaRPr/>
          </a:p>
        </p:txBody>
      </p:sp>
      <p:sp>
        <p:nvSpPr>
          <p:cNvPr id="256" name="Google Shape;256;p39"/>
          <p:cNvSpPr txBox="1"/>
          <p:nvPr/>
        </p:nvSpPr>
        <p:spPr>
          <a:xfrm>
            <a:off x="2075175" y="1413050"/>
            <a:ext cx="4069500" cy="516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print("Hello Thailand");</a:t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125" y="3760625"/>
            <a:ext cx="2895600" cy="97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39"/>
          <p:cNvSpPr txBox="1"/>
          <p:nvPr/>
        </p:nvSpPr>
        <p:spPr>
          <a:xfrm>
            <a:off x="3156325" y="3099025"/>
            <a:ext cx="1801200" cy="4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 Hello.py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3391850" y="997250"/>
            <a:ext cx="1138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Hello.py</a:t>
            </a:r>
            <a:endParaRPr b="1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type</a:t>
            </a:r>
            <a:endParaRPr/>
          </a:p>
        </p:txBody>
      </p:sp>
      <p:sp>
        <p:nvSpPr>
          <p:cNvPr id="265" name="Google Shape;265;p40"/>
          <p:cNvSpPr txBox="1"/>
          <p:nvPr/>
        </p:nvSpPr>
        <p:spPr>
          <a:xfrm>
            <a:off x="557175" y="707400"/>
            <a:ext cx="3673800" cy="4250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 = 150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a= a+20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print(type(a))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 (a)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b = 1.43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 = a + b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print(type(a))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 (a)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print("a="+str(a)+",b="+str(b))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750" y="826500"/>
            <a:ext cx="3044589" cy="41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Type</a:t>
            </a:r>
            <a:endParaRPr/>
          </a:p>
        </p:txBody>
      </p:sp>
      <p:sp>
        <p:nvSpPr>
          <p:cNvPr id="272" name="Google Shape;272;p41"/>
          <p:cNvSpPr txBox="1"/>
          <p:nvPr/>
        </p:nvSpPr>
        <p:spPr>
          <a:xfrm>
            <a:off x="2172075" y="880125"/>
            <a:ext cx="40695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print(type(5+4j))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j=4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print(type(j))</a:t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100" y="2925925"/>
            <a:ext cx="2428875" cy="1781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: </a:t>
            </a:r>
            <a:r>
              <a:rPr lang="en"/>
              <a:t>Binary </a:t>
            </a:r>
            <a:r>
              <a:rPr lang="en"/>
              <a:t>Octal</a:t>
            </a:r>
            <a:r>
              <a:rPr lang="en"/>
              <a:t> Hexa</a:t>
            </a:r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468325" y="863975"/>
            <a:ext cx="4069500" cy="3754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d = 0b1011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#ประกาศตัวเลขฐาน 2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print(d)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##แสดงค่า d ที่เป็นเลขฐาน 2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print(bin(11))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e = 0o13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#ประกาศตัวเลขฐาน 8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print(e)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##แสดงค่า e ที่เป็นเลขฐาน 8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print(oct(11))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f = 0xb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#ประกาศตัวเลขฐาน 16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print(f)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##แสดงค่า f ที่เป็นเลขฐาน 16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print(hex(11))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475" y="803038"/>
            <a:ext cx="3743325" cy="387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String with Int</a:t>
            </a:r>
            <a:endParaRPr/>
          </a:p>
        </p:txBody>
      </p:sp>
      <p:sp>
        <p:nvSpPr>
          <p:cNvPr id="286" name="Google Shape;286;p43"/>
          <p:cNvSpPr txBox="1"/>
          <p:nvPr/>
        </p:nvSpPr>
        <p:spPr>
          <a:xfrm>
            <a:off x="2091325" y="872050"/>
            <a:ext cx="4069500" cy="180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a = 1;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b = 2;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c = a+b;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#Normal string concatenation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nit"/>
                <a:ea typeface="Kanit"/>
                <a:cs typeface="Kanit"/>
                <a:sym typeface="Kanit"/>
              </a:rPr>
              <a:t>print("sum of", a , "and" , b , "is" , c)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725" y="3398350"/>
            <a:ext cx="4324350" cy="139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String with Int (cont)</a:t>
            </a:r>
            <a:endParaRPr/>
          </a:p>
        </p:txBody>
      </p:sp>
      <p:sp>
        <p:nvSpPr>
          <p:cNvPr id="293" name="Google Shape;293;p44"/>
          <p:cNvSpPr txBox="1"/>
          <p:nvPr/>
        </p:nvSpPr>
        <p:spPr>
          <a:xfrm>
            <a:off x="1259650" y="880125"/>
            <a:ext cx="6435300" cy="2093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#convert variable into str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"+ str(a) + " and " + str(b) + " is " + str(c))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 if you want to print in tuple way</a:t>
            </a:r>
            <a:endParaRPr sz="18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%s and %s is %s "%(a,b,c))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{0} and {1} is  {2} ".format(a,b,c))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300" y="3180350"/>
            <a:ext cx="5514975" cy="1428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 String with Int (cont)</a:t>
            </a:r>
            <a:endParaRPr/>
          </a:p>
        </p:txBody>
      </p:sp>
      <p:sp>
        <p:nvSpPr>
          <p:cNvPr id="300" name="Google Shape;300;p45"/>
          <p:cNvSpPr txBox="1"/>
          <p:nvPr/>
        </p:nvSpPr>
        <p:spPr>
          <a:xfrm>
            <a:off x="1305513" y="872050"/>
            <a:ext cx="6314400" cy="159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#New style string formatting</a:t>
            </a:r>
            <a:endParaRPr i="1"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{0} and {1} is {2}".format(a,b,c))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#in case you want to use repr()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"+ repr(a) + " and "+ repr(b) + " is "+ repr(c))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625" y="3107625"/>
            <a:ext cx="5972175" cy="133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63300" y="-89125"/>
            <a:ext cx="5970300" cy="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little bit about me !</a:t>
            </a:r>
            <a:endParaRPr sz="3000"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0" y="396513"/>
            <a:ext cx="9144000" cy="4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Education</a:t>
            </a:r>
            <a:endParaRPr sz="20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○"/>
            </a:pPr>
            <a:r>
              <a:rPr lang="en" sz="17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3"/>
              </a:rPr>
              <a:t>Doctor of Engineering (Software System Engineering, KMUTNB)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-3365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○"/>
            </a:pPr>
            <a:r>
              <a:rPr lang="en" sz="17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4"/>
              </a:rPr>
              <a:t>Research works at RWTH University Aachen, Germany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Professional Certificates</a:t>
            </a:r>
            <a:endParaRPr sz="20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Data Engineering Professional Certification (RapidMiner)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Machine Learning Professional Certification (RapidMiner)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Applications &amp; Use Cases Professional Certification (RapidMiner)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Sun Certified Java Programmer (SCJP) 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Work Experiences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Database : </a:t>
            </a:r>
            <a:r>
              <a:rPr lang="en" sz="1700">
                <a:solidFill>
                  <a:srgbClr val="000000"/>
                </a:solidFill>
                <a:latin typeface="Kanit"/>
                <a:ea typeface="Kanit"/>
                <a:cs typeface="Kanit"/>
                <a:sym typeface="Kanit"/>
              </a:rPr>
              <a:t>Oracle, MySQL, Postgres, Elasticsearch</a:t>
            </a:r>
            <a:endParaRPr sz="1700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Backend </a:t>
            </a:r>
            <a:r>
              <a:rPr lang="en" sz="17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Developer</a:t>
            </a:r>
            <a:r>
              <a:rPr lang="en" sz="1700">
                <a:solidFill>
                  <a:srgbClr val="000000"/>
                </a:solidFill>
                <a:latin typeface="Kanit"/>
                <a:ea typeface="Kanit"/>
                <a:cs typeface="Kanit"/>
                <a:sym typeface="Kanit"/>
              </a:rPr>
              <a:t>: Java, Python, PHP, NodeJS</a:t>
            </a:r>
            <a:endParaRPr sz="1700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Frontend Dev. : </a:t>
            </a:r>
            <a:r>
              <a:rPr lang="en" sz="1700">
                <a:solidFill>
                  <a:srgbClr val="000000"/>
                </a:solidFill>
                <a:latin typeface="Kanit"/>
                <a:ea typeface="Kanit"/>
                <a:cs typeface="Kanit"/>
                <a:sym typeface="Kanit"/>
              </a:rPr>
              <a:t>Vue.js</a:t>
            </a:r>
            <a:endParaRPr sz="1700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Kanit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Data Visualization : </a:t>
            </a:r>
            <a:r>
              <a:rPr lang="en" sz="1700">
                <a:solidFill>
                  <a:srgbClr val="000000"/>
                </a:solidFill>
                <a:latin typeface="Kanit"/>
                <a:ea typeface="Kanit"/>
                <a:cs typeface="Kanit"/>
                <a:sym typeface="Kanit"/>
              </a:rPr>
              <a:t>Tableau </a:t>
            </a:r>
            <a:endParaRPr sz="1700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Kanit"/>
                <a:ea typeface="Kanit"/>
                <a:cs typeface="Kanit"/>
                <a:sym typeface="Kanit"/>
              </a:rPr>
              <a:t>Smart Solutions : Video Analytics, IoTs, Connectivity (LoRaWan/NB-IoT) , AI/ML </a:t>
            </a:r>
            <a:endParaRPr sz="1700"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3550" y="2247115"/>
            <a:ext cx="1488400" cy="134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150" y="1031148"/>
            <a:ext cx="1488400" cy="145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3550" y="802100"/>
            <a:ext cx="1430450" cy="13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4125" y="2941236"/>
            <a:ext cx="1430450" cy="81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307" name="Google Shape;307;p46"/>
          <p:cNvSpPr txBox="1"/>
          <p:nvPr/>
        </p:nvSpPr>
        <p:spPr>
          <a:xfrm>
            <a:off x="372600" y="667025"/>
            <a:ext cx="8398800" cy="2054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str1 = 'This is a literal string'</a:t>
            </a: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Single Quote</a:t>
            </a:r>
            <a:endParaRPr sz="12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str2 = "This is another string"</a:t>
            </a: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Double Quote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Double Quote แบบมี Single Quote ในข้อความ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str3 = "I'm a teacher"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Single Quote แบบมี Single Quote ในข้อความ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str4 = 'I don\'t like VB'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#การประกาศตัวแปรแบบ String โดยใช้ Double Quote โดยมีการขึ้นบรรทัดใหม่ ในข้อความตอนประกาศตัวแปร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str5 = "This is an example of \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two lines string"</a:t>
            </a:r>
            <a:endParaRPr sz="12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375" y="2818025"/>
            <a:ext cx="4515249" cy="2266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(Array)</a:t>
            </a:r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244125" y="1178875"/>
            <a:ext cx="3946500" cy="3875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 = ["banana","papaya",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      "orange","apple","mango"]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fruits[0] = "test"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print(fruits[0])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print(fruits[-1])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print(fruits[-2])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#add data to List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fruits.append('pen')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print(fruits)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97525"/>
            <a:ext cx="4434875" cy="2228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000" y="272475"/>
            <a:ext cx="5409472" cy="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702475" y="880125"/>
            <a:ext cx="6936000" cy="1784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 = " Hello Thailand "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b = a.strip()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#ตัด White Space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 = a.count('a')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#นับว่ามี a กี่ตัวใน 1 คำ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#slicing index เริ่มที่ 0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 = a[0:10]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#เป็นการ slice ตั้งแต่ 0-9 แต่ไม่รวม 10 (exclusion)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450" y="2837250"/>
            <a:ext cx="2496050" cy="2241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 Functions </a:t>
            </a:r>
            <a:endParaRPr/>
          </a:p>
        </p:txBody>
      </p:sp>
      <p:sp>
        <p:nvSpPr>
          <p:cNvPr id="329" name="Google Shape;329;p49"/>
          <p:cNvSpPr txBox="1"/>
          <p:nvPr/>
        </p:nvSpPr>
        <p:spPr>
          <a:xfrm>
            <a:off x="1049675" y="626650"/>
            <a:ext cx="6540300" cy="268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!pip install statistics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statistics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l = [15, 18, 2, 36, 12, 78, 5, 6, 9]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print("Sum of l is : "+ str(sum(l)))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Length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of l is : "+ str(len(l)))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print("Max of l is : "+ str(max(l)))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print("Min of l is : "+ str(min(l)))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print("AVG of l is : "+ str(sum(l) / float(len(l))))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637" y="3675625"/>
            <a:ext cx="3715125" cy="146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49"/>
          <p:cNvSpPr/>
          <p:nvPr/>
        </p:nvSpPr>
        <p:spPr>
          <a:xfrm>
            <a:off x="4154225" y="3378438"/>
            <a:ext cx="331200" cy="22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 Functions</a:t>
            </a:r>
            <a:endParaRPr/>
          </a:p>
        </p:txBody>
      </p:sp>
      <p:sp>
        <p:nvSpPr>
          <p:cNvPr id="337" name="Google Shape;337;p50"/>
          <p:cNvSpPr txBox="1"/>
          <p:nvPr/>
        </p:nvSpPr>
        <p:spPr>
          <a:xfrm>
            <a:off x="411800" y="880125"/>
            <a:ext cx="8340900" cy="1736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print("ค่าเฉลี่ย (Mean) = "+ str(statistics.mean(l)))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print("ค่าเบี่ยงเบนมาตรฐาน (SD) = "+ str(statistics.stdev(l)))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print("ค่าแปรปรวน (Variance) = "+ str(statistics.variance(l)))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print("ค่าเฉลี่ยของประชากร (Population mean) = "+ str(statistics.pstdev(l)))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print("ส่วนเบี่ยงเบนมาตรฐานของประชากร (Zigma)= "+ str(statistics.pvariance(l)))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775" y="3535700"/>
            <a:ext cx="4648200" cy="1076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9" name="Google Shape;339;p50"/>
          <p:cNvSpPr/>
          <p:nvPr/>
        </p:nvSpPr>
        <p:spPr>
          <a:xfrm>
            <a:off x="3819275" y="2818025"/>
            <a:ext cx="969000" cy="64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 -- data cannot be changed</a:t>
            </a:r>
            <a:endParaRPr/>
          </a:p>
        </p:txBody>
      </p:sp>
      <p:sp>
        <p:nvSpPr>
          <p:cNvPr id="345" name="Google Shape;345;p51"/>
          <p:cNvSpPr txBox="1"/>
          <p:nvPr/>
        </p:nvSpPr>
        <p:spPr>
          <a:xfrm>
            <a:off x="88850" y="1360500"/>
            <a:ext cx="4069500" cy="242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animals = ("monkey","rabbit", "cat", "kangaroo","chicken")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print(animals[0])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print(animals[-1])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print(animals[-3])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animals[0] = "test"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#cannot change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597638"/>
            <a:ext cx="4438625" cy="20371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51"/>
          <p:cNvSpPr/>
          <p:nvPr/>
        </p:nvSpPr>
        <p:spPr>
          <a:xfrm>
            <a:off x="4232700" y="2470825"/>
            <a:ext cx="3393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353" name="Google Shape;353;p52"/>
          <p:cNvSpPr txBox="1"/>
          <p:nvPr/>
        </p:nvSpPr>
        <p:spPr>
          <a:xfrm>
            <a:off x="460250" y="707400"/>
            <a:ext cx="4320000" cy="4032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 = {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'day':['1/1/2018','2/1/2018','3/1/2018'],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'temp':[20,10,15],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'event':['cold','cold','cold']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} </a:t>
            </a: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#สร้างข้อมูล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print(data['day'])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#เพิ่มข้อมูล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data['x']=[1,2,3]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print(data)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 </a:t>
            </a:r>
            <a:endParaRPr/>
          </a:p>
        </p:txBody>
      </p:sp>
      <p:sp>
        <p:nvSpPr>
          <p:cNvPr id="359" name="Google Shape;359;p53"/>
          <p:cNvSpPr txBox="1"/>
          <p:nvPr/>
        </p:nvSpPr>
        <p:spPr>
          <a:xfrm>
            <a:off x="460250" y="707400"/>
            <a:ext cx="4320000" cy="335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import pandas as pd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#Import pandas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 = {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'day':['1/1/2018','2/1/2018','3/1/2018'],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'temp':[20,10,15],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'event':['cold','cold','cold']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}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#สร้างข้อมูล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df= pd.DataFrame(data)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print(df.shape)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#ดูขนาดข้อมูล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#แสดงข้อมูลที่อยู่ใน DataFrame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print(df['temp'].max())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775" y="1992800"/>
            <a:ext cx="2681675" cy="1574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53"/>
          <p:cNvSpPr txBox="1"/>
          <p:nvPr/>
        </p:nvSpPr>
        <p:spPr>
          <a:xfrm>
            <a:off x="3472550" y="4400625"/>
            <a:ext cx="1307700" cy="707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df.day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df['day']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62" name="Google Shape;3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775" y="142225"/>
            <a:ext cx="2681675" cy="161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3"/>
          <p:cNvPicPr preferRelativeResize="0"/>
          <p:nvPr/>
        </p:nvPicPr>
        <p:blipFill rotWithShape="1">
          <a:blip r:embed="rId5">
            <a:alphaModFix/>
          </a:blip>
          <a:srcRect b="0" l="0" r="0" t="36844"/>
          <a:stretch/>
        </p:blipFill>
        <p:spPr>
          <a:xfrm>
            <a:off x="6113775" y="4231062"/>
            <a:ext cx="2163125" cy="80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53"/>
          <p:cNvSpPr/>
          <p:nvPr/>
        </p:nvSpPr>
        <p:spPr>
          <a:xfrm>
            <a:off x="5086975" y="2511200"/>
            <a:ext cx="855900" cy="5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3"/>
          <p:cNvSpPr/>
          <p:nvPr/>
        </p:nvSpPr>
        <p:spPr>
          <a:xfrm>
            <a:off x="5142475" y="4400625"/>
            <a:ext cx="855900" cy="5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 </a:t>
            </a:r>
            <a:endParaRPr/>
          </a:p>
        </p:txBody>
      </p:sp>
      <p:sp>
        <p:nvSpPr>
          <p:cNvPr id="371" name="Google Shape;371;p54"/>
          <p:cNvSpPr txBox="1"/>
          <p:nvPr/>
        </p:nvSpPr>
        <p:spPr>
          <a:xfrm>
            <a:off x="1710825" y="765825"/>
            <a:ext cx="4069500" cy="1691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print(type(data))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print(type(data['temp']))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print(type(df))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print(type(df.temp))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72" name="Google Shape;3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88" y="3498500"/>
            <a:ext cx="4607375" cy="1279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graph  (change index)</a:t>
            </a:r>
            <a:endParaRPr/>
          </a:p>
        </p:txBody>
      </p:sp>
      <p:sp>
        <p:nvSpPr>
          <p:cNvPr id="378" name="Google Shape;378;p55"/>
          <p:cNvSpPr txBox="1"/>
          <p:nvPr/>
        </p:nvSpPr>
        <p:spPr>
          <a:xfrm>
            <a:off x="121125" y="1921750"/>
            <a:ext cx="40695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df.set_index('day',inplace=True)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df.sort_index()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df.plot()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79" name="Google Shape;3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925" y="912775"/>
            <a:ext cx="4648576" cy="33179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114" y="203825"/>
            <a:ext cx="1443320" cy="2611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42843" l="0" r="0" t="23020"/>
          <a:stretch/>
        </p:blipFill>
        <p:spPr>
          <a:xfrm>
            <a:off x="109175" y="3208425"/>
            <a:ext cx="8419872" cy="17557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63" y="412065"/>
            <a:ext cx="3927325" cy="26120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0"/>
          <p:cNvSpPr txBox="1"/>
          <p:nvPr/>
        </p:nvSpPr>
        <p:spPr>
          <a:xfrm>
            <a:off x="-90987" y="90725"/>
            <a:ext cx="5364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Prof. Dr. Horst Lichter, RWTH Aachen, Germany</a:t>
            </a:r>
            <a:endParaRPr sz="18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5140888" y="2934950"/>
            <a:ext cx="1494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Marathoner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7082725" y="4536525"/>
            <a:ext cx="1494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rPr>
              <a:t>Switzerland</a:t>
            </a:r>
            <a:endParaRPr sz="1800">
              <a:solidFill>
                <a:schemeClr val="accent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2264" y="839296"/>
            <a:ext cx="2283974" cy="1976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20"/>
          <p:cNvSpPr txBox="1"/>
          <p:nvPr/>
        </p:nvSpPr>
        <p:spPr>
          <a:xfrm>
            <a:off x="7363750" y="581825"/>
            <a:ext cx="1494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Babysitter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385" name="Google Shape;385;p56"/>
          <p:cNvSpPr txBox="1"/>
          <p:nvPr/>
        </p:nvSpPr>
        <p:spPr>
          <a:xfrm>
            <a:off x="244125" y="880125"/>
            <a:ext cx="8663100" cy="1397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name={'Dad':'Somchai','Mom':'Somsri','Bro':'John'}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#สร้างข้อมูลเก็บไว้ใน Dictionary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print(name)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#แสดงข้อมูลเก็บไว้ใน Dictionary ที่มีชื่อว่า name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print(name['Dad'])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#แสดงข้อมูลเก็บไว้ใน Dictionary ที่มีชื่อว่า name โดยมี Key คือ Dad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print(name['Mom'])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#แสดงข้อมูลเก็บไว้ใน Dictionary ที่มีชื่อว่า name โดยมี Key คือ Mom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425" y="3420825"/>
            <a:ext cx="6448575" cy="943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392" name="Google Shape;392;p57"/>
          <p:cNvSpPr txBox="1"/>
          <p:nvPr/>
        </p:nvSpPr>
        <p:spPr>
          <a:xfrm>
            <a:off x="362475" y="847450"/>
            <a:ext cx="8663100" cy="20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#ทาเช่นเดิม แต่เก็บค่าในรูปแบบ Int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age={'Dad':42,'Mom':40}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print(age['Dad'])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print(age['Dad']+ age['Mom']) #คานวณค่าที่ได้จากการเรียกข้อมูลโดยใช้ Key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print(age)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300" y="3535150"/>
            <a:ext cx="3123725" cy="104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399" name="Google Shape;399;p58"/>
          <p:cNvSpPr txBox="1"/>
          <p:nvPr/>
        </p:nvSpPr>
        <p:spPr>
          <a:xfrm>
            <a:off x="408225" y="880125"/>
            <a:ext cx="7029600" cy="1422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numpy as np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#import numpy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 = np.array([1,2,3,4,5,6])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#สร้างข้อมูล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print(a[4])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#แสดงผลค่าที่อยู่ในตัวแปร a โดยมี index อยู่ที่ 5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print(a[3]+a[4]) </a:t>
            </a: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#แสดงผลค่าผลบวกที่ index 3 และ 4 ในตัวแปร a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00" name="Google Shape;4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75" y="3239850"/>
            <a:ext cx="745675" cy="114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411" name="Google Shape;411;p60"/>
          <p:cNvSpPr txBox="1"/>
          <p:nvPr/>
        </p:nvSpPr>
        <p:spPr>
          <a:xfrm>
            <a:off x="841275" y="986275"/>
            <a:ext cx="4069500" cy="3348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Comparison Operators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==มีค่าเท่ากับ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!=มีค่าไม่เท่ากับ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&gt;มีค่ามากกว่า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&gt;=มีค่ามากกว่าหรือเท่ากับ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&lt;มีค่าน้อยกว่า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○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&lt;=มีค่าน้อยกว่าหรือเท่ากับ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Indent สำคัญใน Python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If-Else</a:t>
            </a:r>
            <a:endParaRPr/>
          </a:p>
        </p:txBody>
      </p:sp>
      <p:sp>
        <p:nvSpPr>
          <p:cNvPr id="417" name="Google Shape;417;p61"/>
          <p:cNvSpPr txBox="1"/>
          <p:nvPr/>
        </p:nvSpPr>
        <p:spPr>
          <a:xfrm>
            <a:off x="1551575" y="1100550"/>
            <a:ext cx="2310000" cy="335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 = 10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b = 30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 = 90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#indent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if(a == b):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elif(a &gt; b):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elif(a &lt; b):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print(c)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18" name="Google Shape;4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575" y="2579175"/>
            <a:ext cx="504825" cy="40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</a:t>
            </a:r>
            <a:endParaRPr/>
          </a:p>
        </p:txBody>
      </p:sp>
      <p:sp>
        <p:nvSpPr>
          <p:cNvPr id="424" name="Google Shape;424;p62"/>
          <p:cNvSpPr txBox="1"/>
          <p:nvPr/>
        </p:nvSpPr>
        <p:spPr>
          <a:xfrm>
            <a:off x="1331150" y="1299425"/>
            <a:ext cx="3061200" cy="316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x in range(3):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print(x)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x in range(5, 7):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print(x)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x in range(10, 15):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if(x &gt; 12):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print(x)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25" name="Google Shape;4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000" y="1628825"/>
            <a:ext cx="900825" cy="250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over List</a:t>
            </a:r>
            <a:endParaRPr/>
          </a:p>
        </p:txBody>
      </p:sp>
      <p:sp>
        <p:nvSpPr>
          <p:cNvPr id="431" name="Google Shape;431;p63"/>
          <p:cNvSpPr txBox="1"/>
          <p:nvPr/>
        </p:nvSpPr>
        <p:spPr>
          <a:xfrm>
            <a:off x="1404250" y="880125"/>
            <a:ext cx="56661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fruits = ["banana","papaya","orange","apple","mango"]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for fruit in fruits: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print(fruit)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50" y="2685800"/>
            <a:ext cx="1064100" cy="187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over String</a:t>
            </a:r>
            <a:endParaRPr/>
          </a:p>
        </p:txBody>
      </p:sp>
      <p:sp>
        <p:nvSpPr>
          <p:cNvPr id="438" name="Google Shape;438;p64"/>
          <p:cNvSpPr txBox="1"/>
          <p:nvPr/>
        </p:nvSpPr>
        <p:spPr>
          <a:xfrm>
            <a:off x="531050" y="2194575"/>
            <a:ext cx="4989900" cy="11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= "Tanya Sattayaaphitan"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 char in name: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print(char)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900" y="849825"/>
            <a:ext cx="504825" cy="384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 Handling and Conversion</a:t>
            </a:r>
            <a:endParaRPr/>
          </a:p>
        </p:txBody>
      </p:sp>
      <p:sp>
        <p:nvSpPr>
          <p:cNvPr id="445" name="Google Shape;445;p65"/>
          <p:cNvSpPr txBox="1"/>
          <p:nvPr/>
        </p:nvSpPr>
        <p:spPr>
          <a:xfrm>
            <a:off x="889900" y="666575"/>
            <a:ext cx="6956100" cy="4436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int(x [,base]) แปลง object x ให้เป็น integer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long (x [,base]) แปลง object x ให้เป็น long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float (X) แปลง object x ให้เป็น float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complex (real [,imag]) ทาให้เป็นตัวเลข complex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str(x) แปลง object x ให้เป็น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repr(x) แปลง object x ให้เป็น expression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eval(str) หาค่า string เป็น object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set (seq) แปลง sequence ให้เป็น set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frozenset(seq) แปลง sequence ให้เป็น frozenset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chr(x) แปลง integer ให้เป็น character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unichr(x) แปลง integer ให้เป็น Unicode character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ord(x) แปลง character (ตัวเดียว) ให้เป็น integer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hex (x) แปลง integer ให้เป็น hexadecimal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Kanit"/>
              <a:buChar char="●"/>
            </a:pPr>
            <a:r>
              <a:rPr lang="en" sz="1800">
                <a:solidFill>
                  <a:srgbClr val="666666"/>
                </a:solidFill>
                <a:latin typeface="Kanit"/>
                <a:ea typeface="Kanit"/>
                <a:cs typeface="Kanit"/>
                <a:sym typeface="Kanit"/>
              </a:rPr>
              <a:t>oct(x) แปลง integer ให้เป็น octal string</a:t>
            </a:r>
            <a:endParaRPr sz="1800">
              <a:solidFill>
                <a:srgbClr val="666666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443550"/>
            <a:ext cx="7205700" cy="45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-"/>
            </a:pPr>
            <a:r>
              <a:rPr lang="en">
                <a:solidFill>
                  <a:srgbClr val="0000FF"/>
                </a:solidFill>
              </a:rPr>
              <a:t>Day 1 </a:t>
            </a:r>
            <a:endParaRPr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&amp; Installation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Basic Python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Call API :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BOT: Exchange Rate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 : AI for Thai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-"/>
            </a:pPr>
            <a:r>
              <a:rPr lang="en">
                <a:solidFill>
                  <a:srgbClr val="0000FF"/>
                </a:solidFill>
              </a:rPr>
              <a:t>Day 2</a:t>
            </a:r>
            <a:endParaRPr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Working with Database : MySQL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Your First API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API with Django framework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451" name="Google Shape;451;p66"/>
          <p:cNvSpPr txBox="1"/>
          <p:nvPr/>
        </p:nvSpPr>
        <p:spPr>
          <a:xfrm>
            <a:off x="2519550" y="983750"/>
            <a:ext cx="3061200" cy="185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plus(a,b):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 = a + b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c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print(plus(1,2))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52" name="Google Shape;452;p66"/>
          <p:cNvPicPr preferRelativeResize="0"/>
          <p:nvPr/>
        </p:nvPicPr>
        <p:blipFill rotWithShape="1">
          <a:blip r:embed="rId3">
            <a:alphaModFix/>
          </a:blip>
          <a:srcRect b="0" l="0" r="0" t="26486"/>
          <a:stretch/>
        </p:blipFill>
        <p:spPr>
          <a:xfrm>
            <a:off x="3630925" y="3503275"/>
            <a:ext cx="559375" cy="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Variable</a:t>
            </a:r>
            <a:endParaRPr/>
          </a:p>
        </p:txBody>
      </p:sp>
      <p:sp>
        <p:nvSpPr>
          <p:cNvPr id="458" name="Google Shape;458;p67"/>
          <p:cNvSpPr txBox="1"/>
          <p:nvPr/>
        </p:nvSpPr>
        <p:spPr>
          <a:xfrm>
            <a:off x="2519550" y="983750"/>
            <a:ext cx="3061200" cy="2086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plus(a,b):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 = a + b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c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print(plus(1,2))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rint(c)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59" name="Google Shape;459;p67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963950" y="3309000"/>
            <a:ext cx="7067550" cy="10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Variable</a:t>
            </a:r>
            <a:endParaRPr/>
          </a:p>
        </p:txBody>
      </p:sp>
      <p:sp>
        <p:nvSpPr>
          <p:cNvPr id="465" name="Google Shape;465;p68"/>
          <p:cNvSpPr txBox="1"/>
          <p:nvPr/>
        </p:nvSpPr>
        <p:spPr>
          <a:xfrm>
            <a:off x="2519550" y="711800"/>
            <a:ext cx="3061200" cy="2358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age = 20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plus10(a):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age = a + 10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age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plus10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(5))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print(age)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66" name="Google Shape;4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75" y="3514125"/>
            <a:ext cx="596525" cy="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</a:t>
            </a:r>
            <a:r>
              <a:rPr lang="en"/>
              <a:t>obal Variable</a:t>
            </a:r>
            <a:endParaRPr/>
          </a:p>
        </p:txBody>
      </p:sp>
      <p:sp>
        <p:nvSpPr>
          <p:cNvPr id="472" name="Google Shape;472;p69"/>
          <p:cNvSpPr txBox="1"/>
          <p:nvPr/>
        </p:nvSpPr>
        <p:spPr>
          <a:xfrm>
            <a:off x="2586475" y="812200"/>
            <a:ext cx="3946800" cy="2775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age = 20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plus10(a):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 sz="18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global age </a:t>
            </a:r>
            <a:endParaRPr sz="18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age = a + 10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age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print(plus10(5))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print(age)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68" y="4131825"/>
            <a:ext cx="524425" cy="6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Lab : </a:t>
            </a:r>
            <a:r>
              <a:rPr lang="en"/>
              <a:t>Write a BMI program (bmi.py)</a:t>
            </a:r>
            <a:endParaRPr/>
          </a:p>
        </p:txBody>
      </p:sp>
      <p:sp>
        <p:nvSpPr>
          <p:cNvPr id="479" name="Google Shape;479;p70"/>
          <p:cNvSpPr txBox="1"/>
          <p:nvPr>
            <p:ph idx="1" type="body"/>
          </p:nvPr>
        </p:nvSpPr>
        <p:spPr>
          <a:xfrm>
            <a:off x="0" y="584700"/>
            <a:ext cx="5783700" cy="20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AutoNum type="arabicPeriod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Input weight as “kg”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AutoNum type="arabicPeriod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Input height as “m”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○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177 cm = 1.77 m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latin typeface="Source Code Pro"/>
                <a:ea typeface="Source Code Pro"/>
                <a:cs typeface="Source Code Pro"/>
                <a:sym typeface="Source Code Pro"/>
              </a:rPr>
              <a:t>Hint for Input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6FA8D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80" name="Google Shape;48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789" y="1278600"/>
            <a:ext cx="3523036" cy="248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1" name="Google Shape;481;p70"/>
          <p:cNvPicPr preferRelativeResize="0"/>
          <p:nvPr/>
        </p:nvPicPr>
        <p:blipFill rotWithShape="1">
          <a:blip r:embed="rId4">
            <a:alphaModFix/>
          </a:blip>
          <a:srcRect b="14544" l="11872" r="11180" t="42140"/>
          <a:stretch/>
        </p:blipFill>
        <p:spPr>
          <a:xfrm>
            <a:off x="5964425" y="405300"/>
            <a:ext cx="2275875" cy="7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0"/>
          <p:cNvPicPr preferRelativeResize="0"/>
          <p:nvPr/>
        </p:nvPicPr>
        <p:blipFill rotWithShape="1">
          <a:blip r:embed="rId5">
            <a:alphaModFix/>
          </a:blip>
          <a:srcRect b="0" l="0" r="0" t="6217"/>
          <a:stretch/>
        </p:blipFill>
        <p:spPr>
          <a:xfrm>
            <a:off x="3218250" y="3969550"/>
            <a:ext cx="2370350" cy="10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0"/>
          <p:cNvSpPr txBox="1"/>
          <p:nvPr/>
        </p:nvSpPr>
        <p:spPr>
          <a:xfrm>
            <a:off x="153950" y="2736625"/>
            <a:ext cx="5013600" cy="7509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rgbClr val="6FA8D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height = input("Enter your height: ")</a:t>
            </a:r>
            <a:endParaRPr sz="1600">
              <a:solidFill>
                <a:schemeClr val="dk2"/>
              </a:solidFill>
              <a:highlight>
                <a:srgbClr val="6FA8D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rgbClr val="6FA8D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height = float(height)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/>
          <p:nvPr>
            <p:ph type="title"/>
          </p:nvPr>
        </p:nvSpPr>
        <p:spPr>
          <a:xfrm>
            <a:off x="0" y="-133825"/>
            <a:ext cx="5227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cheat sheet</a:t>
            </a:r>
            <a:endParaRPr/>
          </a:p>
        </p:txBody>
      </p:sp>
      <p:sp>
        <p:nvSpPr>
          <p:cNvPr id="489" name="Google Shape;489;p71"/>
          <p:cNvSpPr txBox="1"/>
          <p:nvPr/>
        </p:nvSpPr>
        <p:spPr>
          <a:xfrm>
            <a:off x="0" y="4892575"/>
            <a:ext cx="61053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https://s3.amazonaws.com/assets.datacamp.com/blog_assets/PythonForDataScience.pdf</a:t>
            </a:r>
            <a:endParaRPr/>
          </a:p>
        </p:txBody>
      </p:sp>
      <p:pic>
        <p:nvPicPr>
          <p:cNvPr id="490" name="Google Shape;49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075" y="525225"/>
            <a:ext cx="6373425" cy="4475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BOT API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API</a:t>
            </a:r>
            <a:endParaRPr/>
          </a:p>
        </p:txBody>
      </p:sp>
      <p:sp>
        <p:nvSpPr>
          <p:cNvPr id="501" name="Google Shape;501;p73"/>
          <p:cNvSpPr txBox="1"/>
          <p:nvPr/>
        </p:nvSpPr>
        <p:spPr>
          <a:xfrm>
            <a:off x="2567125" y="127500"/>
            <a:ext cx="5817600" cy="45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3"/>
              </a:rPr>
              <a:t>https://apiportal.bot.or.th/bot/public/user/register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02" name="Google Shape;50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025" y="822650"/>
            <a:ext cx="6569857" cy="41313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API</a:t>
            </a:r>
            <a:endParaRPr/>
          </a:p>
        </p:txBody>
      </p:sp>
      <p:pic>
        <p:nvPicPr>
          <p:cNvPr id="508" name="Google Shape;5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75" y="804075"/>
            <a:ext cx="7522935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Application : Python API</a:t>
            </a:r>
            <a:endParaRPr/>
          </a:p>
        </p:txBody>
      </p:sp>
      <p:pic>
        <p:nvPicPr>
          <p:cNvPr id="514" name="Google Shape;5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00" y="686500"/>
            <a:ext cx="5852239" cy="4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600" y="639263"/>
            <a:ext cx="5166525" cy="38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6"/>
          <p:cNvSpPr txBox="1"/>
          <p:nvPr/>
        </p:nvSpPr>
        <p:spPr>
          <a:xfrm>
            <a:off x="122100" y="4636500"/>
            <a:ext cx="8899800" cy="45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Copy 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Client ID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to field in the next step : 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endParaRPr sz="1800">
              <a:solidFill>
                <a:srgbClr val="FF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 API</a:t>
            </a:r>
            <a:endParaRPr/>
          </a:p>
        </p:txBody>
      </p:sp>
      <p:pic>
        <p:nvPicPr>
          <p:cNvPr id="526" name="Google Shape;5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00" y="835800"/>
            <a:ext cx="6180786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 API</a:t>
            </a:r>
            <a:endParaRPr/>
          </a:p>
        </p:txBody>
      </p:sp>
      <p:pic>
        <p:nvPicPr>
          <p:cNvPr id="532" name="Google Shape;5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38" y="823800"/>
            <a:ext cx="5779716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 API</a:t>
            </a:r>
            <a:endParaRPr/>
          </a:p>
        </p:txBody>
      </p:sp>
      <p:pic>
        <p:nvPicPr>
          <p:cNvPr id="538" name="Google Shape;5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400" y="847800"/>
            <a:ext cx="5651245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Example</a:t>
            </a:r>
            <a:endParaRPr/>
          </a:p>
        </p:txBody>
      </p:sp>
      <p:pic>
        <p:nvPicPr>
          <p:cNvPr id="544" name="Google Shape;5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12" y="694363"/>
            <a:ext cx="7356427" cy="37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0"/>
          <p:cNvSpPr txBox="1"/>
          <p:nvPr/>
        </p:nvSpPr>
        <p:spPr>
          <a:xfrm>
            <a:off x="122100" y="4636500"/>
            <a:ext cx="8899800" cy="45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Client ID from previous step : 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endParaRPr sz="1800">
              <a:solidFill>
                <a:srgbClr val="FF0000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 -- BOT_API_Daily.py</a:t>
            </a:r>
            <a:endParaRPr/>
          </a:p>
        </p:txBody>
      </p:sp>
      <p:sp>
        <p:nvSpPr>
          <p:cNvPr id="551" name="Google Shape;551;p81"/>
          <p:cNvSpPr txBox="1"/>
          <p:nvPr/>
        </p:nvSpPr>
        <p:spPr>
          <a:xfrm>
            <a:off x="344625" y="760075"/>
            <a:ext cx="8698800" cy="394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http.client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conn = http.client.HTTPSConnection("apigw1.bot.or.th")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headers = {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'x-ibm-client-id': "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",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'accept': "application/json"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    }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conn.request("GET", "/bot/public/Stat-ReferenceRate/v2/DAILY_REF_RATE/?start_period=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20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18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-01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&amp;end_period=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20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18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10</a:t>
            </a:r>
            <a:r>
              <a:rPr lang="en" sz="18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-31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", headers=headers)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res = conn.getresponse()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data = res.read()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print(data.decode("utf-8"))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JSON</a:t>
            </a:r>
            <a:endParaRPr/>
          </a:p>
        </p:txBody>
      </p:sp>
      <p:sp>
        <p:nvSpPr>
          <p:cNvPr id="557" name="Google Shape;557;p82"/>
          <p:cNvSpPr txBox="1"/>
          <p:nvPr/>
        </p:nvSpPr>
        <p:spPr>
          <a:xfrm>
            <a:off x="175450" y="664875"/>
            <a:ext cx="4293900" cy="443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"</a:t>
            </a: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":{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"timestamp":"2018-11-04 09:35:56",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"api":"Daily Weighted-average Interbank Exchange Rate - THB / USD",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"</a:t>
            </a: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":{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"data_header":{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"report_name_eng":"Rates of Exchange of Commercial Banks in Bangkok Metropolis (2002-present)",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"report_name_th":"อัตราแลกเปลี่ยนเฉลี่ยของธนาคารพาณิชย์ในกรุงเทพมหานคร (2545-ปัจจุบัน)",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"report_uoq_name_eng":"(Unit : Baht / 1 Unit of Foreign Currency)",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"report_uoq_name_th":"(หน่วย : บาท ต่อ 1 หน่วยเงินตราต่างประเทศ)",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"report_source_of_data":[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   "source_of_data_eng":"Bank of Thailand",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   "source_of_data_th":"ธนาคารแห่งประเทศไทย"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],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"report_remark":[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],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"last_updated":"2018-11-02"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"</a:t>
            </a: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data_detail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":[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"period":"2018-10-31",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"rate":"33.2660000"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"period":"2018-10-30",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"rate":"33.2700000"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82"/>
          <p:cNvSpPr txBox="1"/>
          <p:nvPr/>
        </p:nvSpPr>
        <p:spPr>
          <a:xfrm>
            <a:off x="4677200" y="664875"/>
            <a:ext cx="4293900" cy="443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"period":"2018-10-29",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"rate":"33.1360000"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"period":"2018-10-26",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"rate":"33.0290000"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"period":"2018-10-25",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"rate":"32.9230000"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"period":"2018-10-24",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"rate":"32.8110000"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</a:t>
            </a: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"period":"2018-10-03",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"rate":"32.3380000"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"period":"2018-10-02",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"rate":"32.3380000"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{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"period":"2018-10-01",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   "rate":"32.2530000"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   ]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  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Response to DataFrame</a:t>
            </a:r>
            <a:endParaRPr/>
          </a:p>
        </p:txBody>
      </p:sp>
      <p:sp>
        <p:nvSpPr>
          <p:cNvPr id="564" name="Google Shape;564;p83"/>
          <p:cNvSpPr txBox="1"/>
          <p:nvPr/>
        </p:nvSpPr>
        <p:spPr>
          <a:xfrm>
            <a:off x="85125" y="1240300"/>
            <a:ext cx="5141400" cy="289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pandas as pd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j=pd.io.json.loads(data)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df=pd.DataFrame(j[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'result'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][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'data'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][</a:t>
            </a:r>
            <a:r>
              <a:rPr lang="en" sz="18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'data_detail'</a:t>
            </a: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])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#แปลงให้เป็น Type DateTime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df.period= pd.to_datetime(df.period)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#แปลงให้เป็น Type Numeric</a:t>
            </a:r>
            <a:endParaRPr sz="18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df.rate= pd.to_numeric(df.rate)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print(df)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65" name="Google Shape;5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300" y="707400"/>
            <a:ext cx="1891989" cy="41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6" name="Google Shape;566;p83"/>
          <p:cNvSpPr/>
          <p:nvPr/>
        </p:nvSpPr>
        <p:spPr>
          <a:xfrm>
            <a:off x="5577500" y="2253175"/>
            <a:ext cx="812700" cy="79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83"/>
          <p:cNvSpPr txBox="1"/>
          <p:nvPr/>
        </p:nvSpPr>
        <p:spPr>
          <a:xfrm>
            <a:off x="1931150" y="666800"/>
            <a:ext cx="1801200" cy="4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pip install pandas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4"/>
          <p:cNvSpPr txBox="1"/>
          <p:nvPr>
            <p:ph type="title"/>
          </p:nvPr>
        </p:nvSpPr>
        <p:spPr>
          <a:xfrm>
            <a:off x="147050" y="0"/>
            <a:ext cx="22050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graph</a:t>
            </a:r>
            <a:endParaRPr/>
          </a:p>
        </p:txBody>
      </p:sp>
      <p:sp>
        <p:nvSpPr>
          <p:cNvPr id="573" name="Google Shape;573;p84"/>
          <p:cNvSpPr txBox="1"/>
          <p:nvPr/>
        </p:nvSpPr>
        <p:spPr>
          <a:xfrm>
            <a:off x="310525" y="707400"/>
            <a:ext cx="8719200" cy="1335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import matplotlib.pyplot as plt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#plot graph เส้น และกาหนดขนาดของเส้น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plt.plot(df.period,df.rate, linewidth=1) </a:t>
            </a:r>
            <a:r>
              <a:rPr lang="en" sz="1600">
                <a:solidFill>
                  <a:srgbClr val="999999"/>
                </a:solidFill>
                <a:latin typeface="Kanit"/>
                <a:ea typeface="Kanit"/>
                <a:cs typeface="Kanit"/>
                <a:sym typeface="Kanit"/>
              </a:rPr>
              <a:t>#กำหนด Description แต่ละเส้นพร้อมบอกตาแหน่งที่แสดง</a:t>
            </a:r>
            <a:endParaRPr sz="1600">
              <a:solidFill>
                <a:srgbClr val="999999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plt.legend(["Line 1"], loc="upper right")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plt.show()</a:t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875" y="2150625"/>
            <a:ext cx="4524950" cy="29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 txBox="1"/>
          <p:nvPr/>
        </p:nvSpPr>
        <p:spPr>
          <a:xfrm>
            <a:off x="3472350" y="121850"/>
            <a:ext cx="1801200" cy="4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pip install matplotlib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Lab 1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7125" y="530950"/>
            <a:ext cx="90243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Create </a:t>
            </a:r>
            <a:r>
              <a:rPr lang="en">
                <a:solidFill>
                  <a:srgbClr val="0000FF"/>
                </a:solidFill>
              </a:rPr>
              <a:t>BOT_API_Monthly.py</a:t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"/>
              <a:t>Using</a:t>
            </a:r>
            <a:r>
              <a:rPr lang="en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/>
              <a:t>Retrieve data from January 2017</a:t>
            </a:r>
            <a:r>
              <a:rPr lang="en"/>
              <a:t> to September 2020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/>
              <a:t>Print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/>
              <a:t>Plot Graph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675" y="1213150"/>
            <a:ext cx="1462525" cy="2041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177750" y="0"/>
            <a:ext cx="8788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= Application Program Interface 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5" y="868100"/>
            <a:ext cx="8839200" cy="35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-3175" y="4698100"/>
            <a:ext cx="92349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src: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https://www.dailytech.in.th/api-%E0%B8%84%E0%B8%B7%E0%B8%AD%E0%B8%AD%E0%B8%B0%E0%B9%84%E0%B8%A3/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7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with Postman</a:t>
            </a:r>
            <a:endParaRPr/>
          </a:p>
        </p:txBody>
      </p:sp>
      <p:sp>
        <p:nvSpPr>
          <p:cNvPr id="593" name="Google Shape;593;p87"/>
          <p:cNvSpPr txBox="1"/>
          <p:nvPr>
            <p:ph idx="1" type="body"/>
          </p:nvPr>
        </p:nvSpPr>
        <p:spPr>
          <a:xfrm>
            <a:off x="311700" y="7398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https://www.postman.com/downloads/</a:t>
            </a:r>
            <a:endParaRPr/>
          </a:p>
        </p:txBody>
      </p:sp>
      <p:pic>
        <p:nvPicPr>
          <p:cNvPr id="594" name="Google Shape;59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75" y="1407775"/>
            <a:ext cx="6669395" cy="3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Endpoint</a:t>
            </a:r>
            <a:endParaRPr/>
          </a:p>
        </p:txBody>
      </p:sp>
      <p:pic>
        <p:nvPicPr>
          <p:cNvPr id="600" name="Google Shape;60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025" y="608350"/>
            <a:ext cx="5741025" cy="4316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9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Information</a:t>
            </a:r>
            <a:endParaRPr/>
          </a:p>
        </p:txBody>
      </p:sp>
      <p:sp>
        <p:nvSpPr>
          <p:cNvPr id="606" name="Google Shape;606;p89"/>
          <p:cNvSpPr txBox="1"/>
          <p:nvPr>
            <p:ph idx="1" type="body"/>
          </p:nvPr>
        </p:nvSpPr>
        <p:spPr>
          <a:xfrm>
            <a:off x="235625" y="2171200"/>
            <a:ext cx="8813400" cy="27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Method: 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GET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Endpoint: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 https://apigw1.bot.or.th/bot/public/Stat-ReferenceRate/v2/DAILY_REF_RATE/?start_period=</a:t>
            </a:r>
            <a:r>
              <a:rPr lang="en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REPLACE_THIS_VALUE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&amp;end_period=</a:t>
            </a:r>
            <a:r>
              <a:rPr lang="en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REPLACE_THIS_VALUE</a:t>
            </a:r>
            <a:endParaRPr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" sz="17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eader: 	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accept: application/json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x-ibm-client-id: </a:t>
            </a:r>
            <a:r>
              <a:rPr lang="en" sz="18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1edd90f8-f587-4e21-9433-81db0f322825</a:t>
            </a:r>
            <a:endParaRPr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07" name="Google Shape;60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213" y="405300"/>
            <a:ext cx="4105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0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</p:txBody>
      </p:sp>
      <p:pic>
        <p:nvPicPr>
          <p:cNvPr id="613" name="Google Shape;61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425" y="405300"/>
            <a:ext cx="6220060" cy="44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1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Collection</a:t>
            </a:r>
            <a:endParaRPr/>
          </a:p>
        </p:txBody>
      </p:sp>
      <p:pic>
        <p:nvPicPr>
          <p:cNvPr id="619" name="Google Shape;6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00" y="521700"/>
            <a:ext cx="6637625" cy="44361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Request</a:t>
            </a:r>
            <a:endParaRPr/>
          </a:p>
        </p:txBody>
      </p:sp>
      <p:pic>
        <p:nvPicPr>
          <p:cNvPr id="625" name="Google Shape;62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975" y="593625"/>
            <a:ext cx="6056751" cy="43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/ URI</a:t>
            </a:r>
            <a:endParaRPr/>
          </a:p>
        </p:txBody>
      </p:sp>
      <p:pic>
        <p:nvPicPr>
          <p:cNvPr id="631" name="Google Shape;63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100"/>
            <a:ext cx="8839201" cy="354385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637" name="Google Shape;637;p94"/>
          <p:cNvPicPr preferRelativeResize="0"/>
          <p:nvPr/>
        </p:nvPicPr>
        <p:blipFill rotWithShape="1">
          <a:blip r:embed="rId3">
            <a:alphaModFix/>
          </a:blip>
          <a:srcRect b="0" l="0" r="45121" t="0"/>
          <a:stretch/>
        </p:blipFill>
        <p:spPr>
          <a:xfrm>
            <a:off x="175350" y="643175"/>
            <a:ext cx="4825801" cy="4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8" name="Google Shape;63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876" y="1128675"/>
            <a:ext cx="3838049" cy="312134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5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4 Thai API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vs Web Service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739800"/>
            <a:ext cx="8520600" cy="4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= Application Program Interface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 Service = API (operate over HTTP)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Web Services =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 this course !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API = Web Service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5639975" y="2027250"/>
            <a:ext cx="2927400" cy="286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6752825" y="2147425"/>
            <a:ext cx="701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API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5758850" y="2800800"/>
            <a:ext cx="1404600" cy="13146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Service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(HTTP)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7335700" y="2884225"/>
            <a:ext cx="998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cobra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7335700" y="3499813"/>
            <a:ext cx="998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6594400" y="4115400"/>
            <a:ext cx="1739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proprietary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6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API Lab 2</a:t>
            </a:r>
            <a:endParaRPr/>
          </a:p>
        </p:txBody>
      </p:sp>
      <p:sp>
        <p:nvSpPr>
          <p:cNvPr id="649" name="Google Shape;649;p96"/>
          <p:cNvSpPr txBox="1"/>
          <p:nvPr>
            <p:ph idx="1" type="body"/>
          </p:nvPr>
        </p:nvSpPr>
        <p:spPr>
          <a:xfrm>
            <a:off x="311700" y="530950"/>
            <a:ext cx="85206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https://aiforthai.in.th/</a:t>
            </a:r>
            <a:endParaRPr/>
          </a:p>
        </p:txBody>
      </p:sp>
      <p:pic>
        <p:nvPicPr>
          <p:cNvPr id="650" name="Google Shape;65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325" y="1136600"/>
            <a:ext cx="6020535" cy="3637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7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pic>
        <p:nvPicPr>
          <p:cNvPr id="656" name="Google Shape;65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75" y="471050"/>
            <a:ext cx="7337146" cy="4433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8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Example</a:t>
            </a:r>
            <a:endParaRPr/>
          </a:p>
        </p:txBody>
      </p:sp>
      <p:pic>
        <p:nvPicPr>
          <p:cNvPr id="662" name="Google Shape;6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00" y="526750"/>
            <a:ext cx="7555587" cy="4433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9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668" name="Google Shape;668;p99"/>
          <p:cNvPicPr preferRelativeResize="0"/>
          <p:nvPr/>
        </p:nvPicPr>
        <p:blipFill rotWithShape="1">
          <a:blip r:embed="rId3">
            <a:alphaModFix/>
          </a:blip>
          <a:srcRect b="26996" l="19198" r="0" t="0"/>
          <a:stretch/>
        </p:blipFill>
        <p:spPr>
          <a:xfrm>
            <a:off x="37150" y="519900"/>
            <a:ext cx="8987899" cy="440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0"/>
          <p:cNvSpPr txBox="1"/>
          <p:nvPr>
            <p:ph type="title"/>
          </p:nvPr>
        </p:nvSpPr>
        <p:spPr>
          <a:xfrm>
            <a:off x="-75" y="-88500"/>
            <a:ext cx="800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Lab 2</a:t>
            </a:r>
            <a:endParaRPr/>
          </a:p>
        </p:txBody>
      </p:sp>
      <p:sp>
        <p:nvSpPr>
          <p:cNvPr id="674" name="Google Shape;674;p100"/>
          <p:cNvSpPr txBox="1"/>
          <p:nvPr>
            <p:ph idx="1" type="body"/>
          </p:nvPr>
        </p:nvSpPr>
        <p:spPr>
          <a:xfrm>
            <a:off x="311700" y="530950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Make your own sentiment analysis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Test Sentiment with Postman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Try another API. </a:t>
            </a:r>
            <a:endParaRPr/>
          </a:p>
        </p:txBody>
      </p:sp>
      <p:pic>
        <p:nvPicPr>
          <p:cNvPr id="675" name="Google Shape;675;p100"/>
          <p:cNvPicPr preferRelativeResize="0"/>
          <p:nvPr/>
        </p:nvPicPr>
        <p:blipFill rotWithShape="1">
          <a:blip r:embed="rId3">
            <a:alphaModFix/>
          </a:blip>
          <a:srcRect b="0" l="0" r="0" t="27860"/>
          <a:stretch/>
        </p:blipFill>
        <p:spPr>
          <a:xfrm>
            <a:off x="929475" y="2172525"/>
            <a:ext cx="7072949" cy="27690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1"/>
          <p:cNvSpPr txBox="1"/>
          <p:nvPr>
            <p:ph type="title"/>
          </p:nvPr>
        </p:nvSpPr>
        <p:spPr>
          <a:xfrm>
            <a:off x="181925" y="17647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2"/>
          <p:cNvSpPr txBox="1"/>
          <p:nvPr>
            <p:ph type="title"/>
          </p:nvPr>
        </p:nvSpPr>
        <p:spPr>
          <a:xfrm>
            <a:off x="1020925" y="2282325"/>
            <a:ext cx="7315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</a:t>
            </a:r>
            <a:r>
              <a:rPr lang="en"/>
              <a:t>Database (MySQL)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3"/>
          <p:cNvSpPr txBox="1"/>
          <p:nvPr>
            <p:ph type="title"/>
          </p:nvPr>
        </p:nvSpPr>
        <p:spPr>
          <a:xfrm>
            <a:off x="0" y="-12175"/>
            <a:ext cx="910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Database : MySQL Community Server </a:t>
            </a:r>
            <a:endParaRPr sz="3400"/>
          </a:p>
        </p:txBody>
      </p:sp>
      <p:sp>
        <p:nvSpPr>
          <p:cNvPr id="691" name="Google Shape;691;p103"/>
          <p:cNvSpPr txBox="1"/>
          <p:nvPr>
            <p:ph idx="1" type="body"/>
          </p:nvPr>
        </p:nvSpPr>
        <p:spPr>
          <a:xfrm>
            <a:off x="311700" y="739800"/>
            <a:ext cx="85206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https://dev.mysql.com/downloads/mysql/</a:t>
            </a:r>
            <a:endParaRPr sz="1800"/>
          </a:p>
        </p:txBody>
      </p:sp>
      <p:pic>
        <p:nvPicPr>
          <p:cNvPr id="692" name="Google Shape;69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301700"/>
            <a:ext cx="3770575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3" name="Google Shape;693;p103"/>
          <p:cNvSpPr/>
          <p:nvPr/>
        </p:nvSpPr>
        <p:spPr>
          <a:xfrm>
            <a:off x="4134600" y="2891925"/>
            <a:ext cx="437400" cy="4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275" y="1301700"/>
            <a:ext cx="3549381" cy="353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: developer -&gt; next -&gt; next</a:t>
            </a:r>
            <a:endParaRPr/>
          </a:p>
        </p:txBody>
      </p:sp>
      <p:pic>
        <p:nvPicPr>
          <p:cNvPr id="700" name="Google Shape;70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725" y="851425"/>
            <a:ext cx="5474947" cy="41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5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Legacy</a:t>
            </a:r>
            <a:endParaRPr/>
          </a:p>
        </p:txBody>
      </p:sp>
      <p:pic>
        <p:nvPicPr>
          <p:cNvPr id="706" name="Google Shape;70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00" y="859800"/>
            <a:ext cx="5474947" cy="4131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125275" y="-68100"/>
            <a:ext cx="8788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SOAP &amp; REST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259225" y="547925"/>
            <a:ext cx="85206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SOAP (</a:t>
            </a:r>
            <a:r>
              <a:rPr b="1" lang="en" u="sng"/>
              <a:t>S</a:t>
            </a:r>
            <a:r>
              <a:rPr lang="en"/>
              <a:t>imple </a:t>
            </a:r>
            <a:r>
              <a:rPr b="1" lang="en" u="sng"/>
              <a:t>O</a:t>
            </a:r>
            <a:r>
              <a:rPr lang="en"/>
              <a:t>bject </a:t>
            </a:r>
            <a:r>
              <a:rPr b="1" lang="en" u="sng"/>
              <a:t>A</a:t>
            </a:r>
            <a:r>
              <a:rPr lang="en"/>
              <a:t>ccess </a:t>
            </a:r>
            <a:r>
              <a:rPr b="1" lang="en" u="sng"/>
              <a:t>P</a:t>
            </a:r>
            <a:r>
              <a:rPr lang="en"/>
              <a:t>rotocol) - Standard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REST (</a:t>
            </a:r>
            <a:r>
              <a:rPr b="1" lang="en" u="sng"/>
              <a:t>RE</a:t>
            </a:r>
            <a:r>
              <a:rPr lang="en"/>
              <a:t>presentational </a:t>
            </a:r>
            <a:r>
              <a:rPr b="1" lang="en" u="sng"/>
              <a:t>S</a:t>
            </a:r>
            <a:r>
              <a:rPr lang="en"/>
              <a:t>tate </a:t>
            </a:r>
            <a:r>
              <a:rPr lang="en" u="sng"/>
              <a:t>T</a:t>
            </a:r>
            <a:r>
              <a:rPr lang="en"/>
              <a:t>ransfer) - </a:t>
            </a:r>
            <a:r>
              <a:rPr lang="en"/>
              <a:t>Data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0" y="4677100"/>
            <a:ext cx="472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Information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https://rapidapi.com/blog/types-of-apis/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975" y="1735700"/>
            <a:ext cx="5323800" cy="2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6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GUI : DBeaver Community</a:t>
            </a:r>
            <a:endParaRPr/>
          </a:p>
        </p:txBody>
      </p:sp>
      <p:pic>
        <p:nvPicPr>
          <p:cNvPr id="712" name="Google Shape;71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774325"/>
            <a:ext cx="6754266" cy="413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7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&amp; Install</a:t>
            </a:r>
            <a:endParaRPr/>
          </a:p>
        </p:txBody>
      </p:sp>
      <p:pic>
        <p:nvPicPr>
          <p:cNvPr id="718" name="Google Shape;71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800" y="809950"/>
            <a:ext cx="5685275" cy="42898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8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Mysql Python library</a:t>
            </a:r>
            <a:endParaRPr/>
          </a:p>
        </p:txBody>
      </p:sp>
      <p:sp>
        <p:nvSpPr>
          <p:cNvPr id="724" name="Google Shape;724;p108"/>
          <p:cNvSpPr txBox="1"/>
          <p:nvPr/>
        </p:nvSpPr>
        <p:spPr>
          <a:xfrm>
            <a:off x="2056900" y="1541350"/>
            <a:ext cx="4069500" cy="52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pip install mysql-connector-python</a:t>
            </a:r>
            <a:endParaRPr sz="18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9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Database (Mysql)</a:t>
            </a:r>
            <a:endParaRPr/>
          </a:p>
        </p:txBody>
      </p:sp>
      <p:sp>
        <p:nvSpPr>
          <p:cNvPr id="730" name="Google Shape;730;p109"/>
          <p:cNvSpPr txBox="1"/>
          <p:nvPr/>
        </p:nvSpPr>
        <p:spPr>
          <a:xfrm>
            <a:off x="1052125" y="631000"/>
            <a:ext cx="6358200" cy="2433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Create database api;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Use api;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create table source(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id int4,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name text,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age int4,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gender text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);</a:t>
            </a:r>
            <a:endParaRPr sz="17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731" name="Google Shape;731;p109"/>
          <p:cNvSpPr txBox="1"/>
          <p:nvPr/>
        </p:nvSpPr>
        <p:spPr>
          <a:xfrm>
            <a:off x="1052125" y="3250750"/>
            <a:ext cx="6358200" cy="1788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values(1,'สมปอง',20,'male');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values(2,'สมชาย',22,'male');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values(3,'สมศรี',23,'female');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insert into source values(4,'สมสมร',24,'female');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commit;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select * from source</a:t>
            </a:r>
            <a:endParaRPr sz="16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0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737" name="Google Shape;737;p110"/>
          <p:cNvPicPr preferRelativeResize="0"/>
          <p:nvPr/>
        </p:nvPicPr>
        <p:blipFill rotWithShape="1">
          <a:blip r:embed="rId3">
            <a:alphaModFix/>
          </a:blip>
          <a:srcRect b="18883" l="0" r="0" t="0"/>
          <a:stretch/>
        </p:blipFill>
        <p:spPr>
          <a:xfrm>
            <a:off x="1875375" y="41175"/>
            <a:ext cx="5568274" cy="5061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1"/>
          <p:cNvSpPr txBox="1"/>
          <p:nvPr>
            <p:ph type="title"/>
          </p:nvPr>
        </p:nvSpPr>
        <p:spPr>
          <a:xfrm>
            <a:off x="122100" y="-48375"/>
            <a:ext cx="8899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-- </a:t>
            </a:r>
            <a:r>
              <a:rPr lang="en">
                <a:solidFill>
                  <a:srgbClr val="0000FF"/>
                </a:solidFill>
              </a:rPr>
              <a:t>select_mysql.py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43" name="Google Shape;743;p111"/>
          <p:cNvSpPr txBox="1"/>
          <p:nvPr/>
        </p:nvSpPr>
        <p:spPr>
          <a:xfrm>
            <a:off x="154500" y="586950"/>
            <a:ext cx="8835000" cy="44160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#Connection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conn = mysql.connect(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cursor = conn.cursor()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#Select from database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sql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source"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cursor.execute(sql)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records = cursor.fetchall()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row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records: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{0}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, Name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{1}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Age 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{2}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, Gender 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{3}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.format(row[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],row[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mysql.Error)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while fetching data from Mysql."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#closing database connection.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"MySQL connection is closed"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2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</a:t>
            </a:r>
            <a:r>
              <a:rPr lang="en"/>
              <a:t> -- </a:t>
            </a:r>
            <a:r>
              <a:rPr lang="en">
                <a:solidFill>
                  <a:srgbClr val="0000FF"/>
                </a:solidFill>
              </a:rPr>
              <a:t>insert_mysql.py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49" name="Google Shape;749;p112"/>
          <p:cNvSpPr txBox="1"/>
          <p:nvPr/>
        </p:nvSpPr>
        <p:spPr>
          <a:xfrm>
            <a:off x="79825" y="750050"/>
            <a:ext cx="9003000" cy="3942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psycopg2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pg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conn = pg.connect(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"127.0.0.1"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"5432"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cursor = conn.cursor()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insert_sql =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"insert into source values(%s,%s,%s,%s)"</a:t>
            </a:r>
            <a:endParaRPr b="1"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data_to_insert = (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'สมเจตน์'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'male'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cursor.execute(insert_sql, data_to_insert)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conn.commit()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count = cursor.rowcount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(count, 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inserted successfully into source table"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pg.Error)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 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"Failed to insert record into source table"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#closing database connection.</a:t>
            </a:r>
            <a:endParaRPr b="1"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(conn):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cursor.close()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conn.close()</a:t>
            </a:r>
            <a:endParaRPr b="1"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"PostgreSQL connection is closed"</a:t>
            </a:r>
            <a:r>
              <a:rPr b="1"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112"/>
          <p:cNvSpPr txBox="1"/>
          <p:nvPr/>
        </p:nvSpPr>
        <p:spPr>
          <a:xfrm>
            <a:off x="103025" y="4880250"/>
            <a:ext cx="8384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https://raw.githubusercontent.com/tanlull/Python-Postgres-Mysql/master/insert_postgres.py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3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</a:t>
            </a:r>
            <a:r>
              <a:rPr lang="en"/>
              <a:t> -- </a:t>
            </a:r>
            <a:r>
              <a:rPr lang="en">
                <a:solidFill>
                  <a:srgbClr val="0000FF"/>
                </a:solidFill>
              </a:rPr>
              <a:t>update_mysql.py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56" name="Google Shape;756;p113"/>
          <p:cNvSpPr txBox="1"/>
          <p:nvPr/>
        </p:nvSpPr>
        <p:spPr>
          <a:xfrm>
            <a:off x="70500" y="669500"/>
            <a:ext cx="9003000" cy="4351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updateTable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 = mysql.connect(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 = conn.cursor()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sql_update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"Update source set 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where 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cursor.execute(sql_update, (newid,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conn.commit()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 = cursor.rowcount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Updated successfully 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pg.Error)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update operation"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closing database conn.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(conn):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cursor.close()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conn.close()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"PostgreSQL conn is closed"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updateTable(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4"/>
          <p:cNvSpPr txBox="1"/>
          <p:nvPr>
            <p:ph type="title"/>
          </p:nvPr>
        </p:nvSpPr>
        <p:spPr>
          <a:xfrm>
            <a:off x="147050" y="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</a:t>
            </a:r>
            <a:r>
              <a:rPr lang="en"/>
              <a:t> -- </a:t>
            </a:r>
            <a:r>
              <a:rPr lang="en">
                <a:solidFill>
                  <a:srgbClr val="0000FF"/>
                </a:solidFill>
              </a:rPr>
              <a:t>delete_mysql.py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62" name="Google Shape;762;p114"/>
          <p:cNvSpPr txBox="1"/>
          <p:nvPr/>
        </p:nvSpPr>
        <p:spPr>
          <a:xfrm>
            <a:off x="70500" y="600775"/>
            <a:ext cx="9003000" cy="4375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mysql.connector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deleteData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 = mysql.connect(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'toor'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'127.0.0.1'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'api'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 = conn.cursor()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Update single record now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sql_delete_query =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"Delete from source where id = </a:t>
            </a: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cursor.execute(sql_delete_query, (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,))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conn.commit()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 = cursor.rowcount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(count, 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"Record deleted successfully 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pg.Error)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error: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in Delete operation"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error)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closing database conn.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(conn):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cursor.close()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conn.close()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"PostgreSQL conn is closed"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deleteData(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5"/>
          <p:cNvSpPr txBox="1"/>
          <p:nvPr>
            <p:ph type="title"/>
          </p:nvPr>
        </p:nvSpPr>
        <p:spPr>
          <a:xfrm>
            <a:off x="532475" y="2291100"/>
            <a:ext cx="778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it all </a:t>
            </a:r>
            <a:r>
              <a:rPr lang="en"/>
              <a:t>together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